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85" r:id="rId2"/>
    <p:sldId id="258" r:id="rId3"/>
    <p:sldId id="260" r:id="rId4"/>
    <p:sldId id="356" r:id="rId5"/>
    <p:sldId id="460" r:id="rId6"/>
    <p:sldId id="265" r:id="rId7"/>
    <p:sldId id="313" r:id="rId8"/>
    <p:sldId id="315" r:id="rId9"/>
    <p:sldId id="312" r:id="rId10"/>
    <p:sldId id="319" r:id="rId11"/>
    <p:sldId id="321" r:id="rId12"/>
    <p:sldId id="500" r:id="rId13"/>
    <p:sldId id="501" r:id="rId14"/>
    <p:sldId id="478" r:id="rId15"/>
    <p:sldId id="502" r:id="rId16"/>
    <p:sldId id="479" r:id="rId17"/>
    <p:sldId id="480" r:id="rId18"/>
    <p:sldId id="482" r:id="rId19"/>
    <p:sldId id="325" r:id="rId20"/>
    <p:sldId id="462" r:id="rId21"/>
    <p:sldId id="464" r:id="rId22"/>
    <p:sldId id="338" r:id="rId23"/>
    <p:sldId id="376" r:id="rId24"/>
    <p:sldId id="497" r:id="rId25"/>
    <p:sldId id="499" r:id="rId26"/>
    <p:sldId id="365" r:id="rId27"/>
    <p:sldId id="328" r:id="rId28"/>
    <p:sldId id="262" r:id="rId29"/>
    <p:sldId id="302" r:id="rId30"/>
    <p:sldId id="366" r:id="rId31"/>
    <p:sldId id="495" r:id="rId32"/>
    <p:sldId id="494" r:id="rId33"/>
    <p:sldId id="308" r:id="rId34"/>
    <p:sldId id="343" r:id="rId35"/>
    <p:sldId id="305" r:id="rId36"/>
    <p:sldId id="303" r:id="rId37"/>
    <p:sldId id="489" r:id="rId38"/>
    <p:sldId id="459" r:id="rId39"/>
    <p:sldId id="498" r:id="rId40"/>
    <p:sldId id="344" r:id="rId41"/>
    <p:sldId id="347" r:id="rId42"/>
    <p:sldId id="348" r:id="rId43"/>
    <p:sldId id="349" r:id="rId44"/>
    <p:sldId id="351" r:id="rId45"/>
    <p:sldId id="484" r:id="rId46"/>
    <p:sldId id="368" r:id="rId47"/>
    <p:sldId id="360" r:id="rId48"/>
    <p:sldId id="370" r:id="rId49"/>
    <p:sldId id="371"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285"/>
            <p14:sldId id="258"/>
            <p14:sldId id="260"/>
            <p14:sldId id="356"/>
            <p14:sldId id="460"/>
            <p14:sldId id="265"/>
            <p14:sldId id="313"/>
            <p14:sldId id="315"/>
            <p14:sldId id="312"/>
            <p14:sldId id="319"/>
            <p14:sldId id="321"/>
            <p14:sldId id="500"/>
            <p14:sldId id="501"/>
            <p14:sldId id="478"/>
            <p14:sldId id="502"/>
            <p14:sldId id="479"/>
            <p14:sldId id="480"/>
            <p14:sldId id="482"/>
            <p14:sldId id="325"/>
            <p14:sldId id="462"/>
            <p14:sldId id="464"/>
            <p14:sldId id="338"/>
            <p14:sldId id="376"/>
            <p14:sldId id="497"/>
            <p14:sldId id="499"/>
            <p14:sldId id="365"/>
            <p14:sldId id="328"/>
            <p14:sldId id="262"/>
            <p14:sldId id="302"/>
            <p14:sldId id="366"/>
            <p14:sldId id="495"/>
            <p14:sldId id="494"/>
            <p14:sldId id="308"/>
            <p14:sldId id="343"/>
            <p14:sldId id="305"/>
            <p14:sldId id="303"/>
            <p14:sldId id="489"/>
            <p14:sldId id="459"/>
            <p14:sldId id="498"/>
            <p14:sldId id="344"/>
            <p14:sldId id="347"/>
            <p14:sldId id="348"/>
            <p14:sldId id="349"/>
            <p14:sldId id="351"/>
            <p14:sldId id="484"/>
            <p14:sldId id="368"/>
            <p14:sldId id="360"/>
            <p14:sldId id="370"/>
            <p14:sldId id="371"/>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9"/>
    <p:restoredTop sz="69753"/>
  </p:normalViewPr>
  <p:slideViewPr>
    <p:cSldViewPr snapToObjects="1">
      <p:cViewPr varScale="1">
        <p:scale>
          <a:sx n="101" d="100"/>
          <a:sy n="101" d="100"/>
        </p:scale>
        <p:origin x="656"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2951C4D-2351-8846-9BC0-00D5BFE5568B}" type="doc">
      <dgm:prSet loTypeId="urn:microsoft.com/office/officeart/2005/8/layout/venn2" loCatId="" qsTypeId="urn:microsoft.com/office/officeart/2005/8/quickstyle/simple1" qsCatId="simple" csTypeId="urn:microsoft.com/office/officeart/2005/8/colors/accent1_3" csCatId="accent1" phldr="1"/>
      <dgm:spPr/>
      <dgm:t>
        <a:bodyPr/>
        <a:lstStyle/>
        <a:p>
          <a:endParaRPr lang="en-US"/>
        </a:p>
      </dgm:t>
    </dgm:pt>
    <dgm:pt modelId="{9CDFA6E7-94A7-884C-AD74-93B67D260A2B}">
      <dgm:prSet phldrT="[Text]" custT="1"/>
      <dgm:spPr/>
      <dgm:t>
        <a:bodyPr/>
        <a:lstStyle/>
        <a:p>
          <a:r>
            <a:rPr lang="en-US" sz="2400" dirty="0">
              <a:solidFill>
                <a:schemeClr val="tx1"/>
              </a:solidFill>
            </a:rPr>
            <a:t>AI</a:t>
          </a:r>
          <a:endParaRPr lang="en-US" sz="1300" dirty="0">
            <a:solidFill>
              <a:schemeClr val="tx1"/>
            </a:solidFill>
          </a:endParaRPr>
        </a:p>
      </dgm:t>
    </dgm:pt>
    <dgm:pt modelId="{5FB6AAA0-8851-CB48-8119-441E6B077B26}" type="parTrans" cxnId="{1C3F355B-6D01-1B49-9298-8E7B614CF81D}">
      <dgm:prSet/>
      <dgm:spPr/>
      <dgm:t>
        <a:bodyPr/>
        <a:lstStyle/>
        <a:p>
          <a:endParaRPr lang="en-US">
            <a:solidFill>
              <a:schemeClr val="tx1"/>
            </a:solidFill>
          </a:endParaRPr>
        </a:p>
      </dgm:t>
    </dgm:pt>
    <dgm:pt modelId="{275858DC-7187-0642-856F-1486D25FE58B}" type="sibTrans" cxnId="{1C3F355B-6D01-1B49-9298-8E7B614CF81D}">
      <dgm:prSet/>
      <dgm:spPr/>
      <dgm:t>
        <a:bodyPr/>
        <a:lstStyle/>
        <a:p>
          <a:endParaRPr lang="en-US">
            <a:solidFill>
              <a:schemeClr val="tx1"/>
            </a:solidFill>
          </a:endParaRPr>
        </a:p>
      </dgm:t>
    </dgm:pt>
    <dgm:pt modelId="{1DDCBE4D-D788-F94F-A24E-ABF9DD0F20BF}">
      <dgm:prSet phldrT="[Text]" custT="1"/>
      <dgm:spPr/>
      <dgm:t>
        <a:bodyPr/>
        <a:lstStyle/>
        <a:p>
          <a:r>
            <a:rPr lang="en-US" sz="2000" dirty="0">
              <a:solidFill>
                <a:schemeClr val="tx1"/>
              </a:solidFill>
            </a:rPr>
            <a:t>Machine Learning</a:t>
          </a:r>
        </a:p>
      </dgm:t>
    </dgm:pt>
    <dgm:pt modelId="{958C80D1-B745-384C-BF9C-D11411AB1201}" type="parTrans" cxnId="{1F5BBCB2-7EE2-6D4A-8229-8A5FDB06F20C}">
      <dgm:prSet/>
      <dgm:spPr/>
      <dgm:t>
        <a:bodyPr/>
        <a:lstStyle/>
        <a:p>
          <a:endParaRPr lang="en-US">
            <a:solidFill>
              <a:schemeClr val="tx1"/>
            </a:solidFill>
          </a:endParaRPr>
        </a:p>
      </dgm:t>
    </dgm:pt>
    <dgm:pt modelId="{691B77E6-87FE-F54C-AE92-C033ED546077}" type="sibTrans" cxnId="{1F5BBCB2-7EE2-6D4A-8229-8A5FDB06F20C}">
      <dgm:prSet/>
      <dgm:spPr/>
      <dgm:t>
        <a:bodyPr/>
        <a:lstStyle/>
        <a:p>
          <a:endParaRPr lang="en-US">
            <a:solidFill>
              <a:schemeClr val="tx1"/>
            </a:solidFill>
          </a:endParaRPr>
        </a:p>
      </dgm:t>
    </dgm:pt>
    <dgm:pt modelId="{F2155D72-0407-D84B-87A2-1CE7DC944C1A}">
      <dgm:prSet phldrT="[Text]"/>
      <dgm:spPr/>
      <dgm:t>
        <a:bodyPr/>
        <a:lstStyle/>
        <a:p>
          <a:r>
            <a:rPr lang="en-US" dirty="0">
              <a:solidFill>
                <a:schemeClr val="tx1"/>
              </a:solidFill>
            </a:rPr>
            <a:t>Deep Learning</a:t>
          </a:r>
        </a:p>
      </dgm:t>
    </dgm:pt>
    <dgm:pt modelId="{91543BE1-025E-EF47-A41E-F33FB254080E}" type="parTrans" cxnId="{6FB5D59F-354E-6D48-9258-6F5FF209A144}">
      <dgm:prSet/>
      <dgm:spPr/>
      <dgm:t>
        <a:bodyPr/>
        <a:lstStyle/>
        <a:p>
          <a:endParaRPr lang="en-US">
            <a:solidFill>
              <a:schemeClr val="tx1"/>
            </a:solidFill>
          </a:endParaRPr>
        </a:p>
      </dgm:t>
    </dgm:pt>
    <dgm:pt modelId="{949B0B10-614F-2142-9501-8E0D97DBE508}" type="sibTrans" cxnId="{6FB5D59F-354E-6D48-9258-6F5FF209A144}">
      <dgm:prSet/>
      <dgm:spPr/>
      <dgm:t>
        <a:bodyPr/>
        <a:lstStyle/>
        <a:p>
          <a:endParaRPr lang="en-US">
            <a:solidFill>
              <a:schemeClr val="tx1"/>
            </a:solidFill>
          </a:endParaRPr>
        </a:p>
      </dgm:t>
    </dgm:pt>
    <dgm:pt modelId="{826367AA-0B73-784F-9575-1D2EE9443EDB}" type="pres">
      <dgm:prSet presAssocID="{D2951C4D-2351-8846-9BC0-00D5BFE5568B}" presName="Name0" presStyleCnt="0">
        <dgm:presLayoutVars>
          <dgm:chMax val="7"/>
          <dgm:resizeHandles val="exact"/>
        </dgm:presLayoutVars>
      </dgm:prSet>
      <dgm:spPr/>
    </dgm:pt>
    <dgm:pt modelId="{BCF47B2C-AAE6-9D46-9C89-773FD3913F4E}" type="pres">
      <dgm:prSet presAssocID="{D2951C4D-2351-8846-9BC0-00D5BFE5568B}" presName="comp1" presStyleCnt="0"/>
      <dgm:spPr/>
    </dgm:pt>
    <dgm:pt modelId="{AEAEDDB9-433C-2B4E-A87F-D75A5F2D242D}" type="pres">
      <dgm:prSet presAssocID="{D2951C4D-2351-8846-9BC0-00D5BFE5568B}" presName="circle1" presStyleLbl="node1" presStyleIdx="0" presStyleCnt="3"/>
      <dgm:spPr/>
    </dgm:pt>
    <dgm:pt modelId="{EA1A8CE7-5FD9-AB44-8B37-A36FF5EA8B69}" type="pres">
      <dgm:prSet presAssocID="{D2951C4D-2351-8846-9BC0-00D5BFE5568B}" presName="c1text" presStyleLbl="node1" presStyleIdx="0" presStyleCnt="3">
        <dgm:presLayoutVars>
          <dgm:bulletEnabled val="1"/>
        </dgm:presLayoutVars>
      </dgm:prSet>
      <dgm:spPr/>
    </dgm:pt>
    <dgm:pt modelId="{C34DB2E9-A834-AF48-8781-8244E0DD813D}" type="pres">
      <dgm:prSet presAssocID="{D2951C4D-2351-8846-9BC0-00D5BFE5568B}" presName="comp2" presStyleCnt="0"/>
      <dgm:spPr/>
    </dgm:pt>
    <dgm:pt modelId="{C0E7A1B8-A5AA-A74D-A199-F1E6F4C0ECB5}" type="pres">
      <dgm:prSet presAssocID="{D2951C4D-2351-8846-9BC0-00D5BFE5568B}" presName="circle2" presStyleLbl="node1" presStyleIdx="1" presStyleCnt="3"/>
      <dgm:spPr/>
    </dgm:pt>
    <dgm:pt modelId="{AC9E4D0D-F1AE-7D45-A952-6E848220E7F6}" type="pres">
      <dgm:prSet presAssocID="{D2951C4D-2351-8846-9BC0-00D5BFE5568B}" presName="c2text" presStyleLbl="node1" presStyleIdx="1" presStyleCnt="3">
        <dgm:presLayoutVars>
          <dgm:bulletEnabled val="1"/>
        </dgm:presLayoutVars>
      </dgm:prSet>
      <dgm:spPr/>
    </dgm:pt>
    <dgm:pt modelId="{40FDAECE-F4D6-C644-AE90-FACB58765532}" type="pres">
      <dgm:prSet presAssocID="{D2951C4D-2351-8846-9BC0-00D5BFE5568B}" presName="comp3" presStyleCnt="0"/>
      <dgm:spPr/>
    </dgm:pt>
    <dgm:pt modelId="{85396BDD-1297-AD4E-8964-F9CC5BBBE637}" type="pres">
      <dgm:prSet presAssocID="{D2951C4D-2351-8846-9BC0-00D5BFE5568B}" presName="circle3" presStyleLbl="node1" presStyleIdx="2" presStyleCnt="3"/>
      <dgm:spPr/>
    </dgm:pt>
    <dgm:pt modelId="{751C7110-1806-8946-B4A3-AD1B73F9EA3A}" type="pres">
      <dgm:prSet presAssocID="{D2951C4D-2351-8846-9BC0-00D5BFE5568B}" presName="c3text" presStyleLbl="node1" presStyleIdx="2" presStyleCnt="3">
        <dgm:presLayoutVars>
          <dgm:bulletEnabled val="1"/>
        </dgm:presLayoutVars>
      </dgm:prSet>
      <dgm:spPr/>
    </dgm:pt>
  </dgm:ptLst>
  <dgm:cxnLst>
    <dgm:cxn modelId="{1856CB24-403F-694E-90F8-F23AE267B723}" type="presOf" srcId="{1DDCBE4D-D788-F94F-A24E-ABF9DD0F20BF}" destId="{C0E7A1B8-A5AA-A74D-A199-F1E6F4C0ECB5}" srcOrd="0" destOrd="0" presId="urn:microsoft.com/office/officeart/2005/8/layout/venn2"/>
    <dgm:cxn modelId="{59816E2A-53B4-2145-8C29-3C444505E5FD}" type="presOf" srcId="{1DDCBE4D-D788-F94F-A24E-ABF9DD0F20BF}" destId="{AC9E4D0D-F1AE-7D45-A952-6E848220E7F6}" srcOrd="1" destOrd="0" presId="urn:microsoft.com/office/officeart/2005/8/layout/venn2"/>
    <dgm:cxn modelId="{1C3F355B-6D01-1B49-9298-8E7B614CF81D}" srcId="{D2951C4D-2351-8846-9BC0-00D5BFE5568B}" destId="{9CDFA6E7-94A7-884C-AD74-93B67D260A2B}" srcOrd="0" destOrd="0" parTransId="{5FB6AAA0-8851-CB48-8119-441E6B077B26}" sibTransId="{275858DC-7187-0642-856F-1486D25FE58B}"/>
    <dgm:cxn modelId="{E1C4BB75-DCA2-2846-B7D5-2EDAC88BF6AD}" type="presOf" srcId="{F2155D72-0407-D84B-87A2-1CE7DC944C1A}" destId="{751C7110-1806-8946-B4A3-AD1B73F9EA3A}" srcOrd="1" destOrd="0" presId="urn:microsoft.com/office/officeart/2005/8/layout/venn2"/>
    <dgm:cxn modelId="{4705CF7F-BA5D-434B-B41C-8E26D41200C4}" type="presOf" srcId="{D2951C4D-2351-8846-9BC0-00D5BFE5568B}" destId="{826367AA-0B73-784F-9575-1D2EE9443EDB}" srcOrd="0" destOrd="0" presId="urn:microsoft.com/office/officeart/2005/8/layout/venn2"/>
    <dgm:cxn modelId="{6FB5D59F-354E-6D48-9258-6F5FF209A144}" srcId="{D2951C4D-2351-8846-9BC0-00D5BFE5568B}" destId="{F2155D72-0407-D84B-87A2-1CE7DC944C1A}" srcOrd="2" destOrd="0" parTransId="{91543BE1-025E-EF47-A41E-F33FB254080E}" sibTransId="{949B0B10-614F-2142-9501-8E0D97DBE508}"/>
    <dgm:cxn modelId="{3FB7CDA5-028A-4D4E-BB2E-0CDE5955E92E}" type="presOf" srcId="{9CDFA6E7-94A7-884C-AD74-93B67D260A2B}" destId="{AEAEDDB9-433C-2B4E-A87F-D75A5F2D242D}" srcOrd="0" destOrd="0" presId="urn:microsoft.com/office/officeart/2005/8/layout/venn2"/>
    <dgm:cxn modelId="{1F5BBCB2-7EE2-6D4A-8229-8A5FDB06F20C}" srcId="{D2951C4D-2351-8846-9BC0-00D5BFE5568B}" destId="{1DDCBE4D-D788-F94F-A24E-ABF9DD0F20BF}" srcOrd="1" destOrd="0" parTransId="{958C80D1-B745-384C-BF9C-D11411AB1201}" sibTransId="{691B77E6-87FE-F54C-AE92-C033ED546077}"/>
    <dgm:cxn modelId="{C0EE93DD-3662-7148-9E4B-0BAC2BDA4742}" type="presOf" srcId="{9CDFA6E7-94A7-884C-AD74-93B67D260A2B}" destId="{EA1A8CE7-5FD9-AB44-8B37-A36FF5EA8B69}" srcOrd="1" destOrd="0" presId="urn:microsoft.com/office/officeart/2005/8/layout/venn2"/>
    <dgm:cxn modelId="{223449E3-FF87-8E44-B554-5C184F2A7CD6}" type="presOf" srcId="{F2155D72-0407-D84B-87A2-1CE7DC944C1A}" destId="{85396BDD-1297-AD4E-8964-F9CC5BBBE637}" srcOrd="0" destOrd="0" presId="urn:microsoft.com/office/officeart/2005/8/layout/venn2"/>
    <dgm:cxn modelId="{B751F046-F40C-9C40-982E-4FFE8F92CC30}" type="presParOf" srcId="{826367AA-0B73-784F-9575-1D2EE9443EDB}" destId="{BCF47B2C-AAE6-9D46-9C89-773FD3913F4E}" srcOrd="0" destOrd="0" presId="urn:microsoft.com/office/officeart/2005/8/layout/venn2"/>
    <dgm:cxn modelId="{515765FD-4E1E-B44C-9EA1-B059BD76A792}" type="presParOf" srcId="{BCF47B2C-AAE6-9D46-9C89-773FD3913F4E}" destId="{AEAEDDB9-433C-2B4E-A87F-D75A5F2D242D}" srcOrd="0" destOrd="0" presId="urn:microsoft.com/office/officeart/2005/8/layout/venn2"/>
    <dgm:cxn modelId="{12285127-D17E-6B48-9BB0-C03B911CE398}" type="presParOf" srcId="{BCF47B2C-AAE6-9D46-9C89-773FD3913F4E}" destId="{EA1A8CE7-5FD9-AB44-8B37-A36FF5EA8B69}" srcOrd="1" destOrd="0" presId="urn:microsoft.com/office/officeart/2005/8/layout/venn2"/>
    <dgm:cxn modelId="{3CC44673-4486-6448-9A9C-1171DD7623F4}" type="presParOf" srcId="{826367AA-0B73-784F-9575-1D2EE9443EDB}" destId="{C34DB2E9-A834-AF48-8781-8244E0DD813D}" srcOrd="1" destOrd="0" presId="urn:microsoft.com/office/officeart/2005/8/layout/venn2"/>
    <dgm:cxn modelId="{82656B50-800B-D64C-911A-9B7D8C94D14E}" type="presParOf" srcId="{C34DB2E9-A834-AF48-8781-8244E0DD813D}" destId="{C0E7A1B8-A5AA-A74D-A199-F1E6F4C0ECB5}" srcOrd="0" destOrd="0" presId="urn:microsoft.com/office/officeart/2005/8/layout/venn2"/>
    <dgm:cxn modelId="{5DB9B497-AD86-704C-A3FC-8CF310E1815B}" type="presParOf" srcId="{C34DB2E9-A834-AF48-8781-8244E0DD813D}" destId="{AC9E4D0D-F1AE-7D45-A952-6E848220E7F6}" srcOrd="1" destOrd="0" presId="urn:microsoft.com/office/officeart/2005/8/layout/venn2"/>
    <dgm:cxn modelId="{185DBB1A-10F7-FC40-8E42-46AF7C2600D4}" type="presParOf" srcId="{826367AA-0B73-784F-9575-1D2EE9443EDB}" destId="{40FDAECE-F4D6-C644-AE90-FACB58765532}" srcOrd="2" destOrd="0" presId="urn:microsoft.com/office/officeart/2005/8/layout/venn2"/>
    <dgm:cxn modelId="{E52DE1E1-94EE-EB4A-BB49-CF2C10F79B70}" type="presParOf" srcId="{40FDAECE-F4D6-C644-AE90-FACB58765532}" destId="{85396BDD-1297-AD4E-8964-F9CC5BBBE637}" srcOrd="0" destOrd="0" presId="urn:microsoft.com/office/officeart/2005/8/layout/venn2"/>
    <dgm:cxn modelId="{8B8C17CE-C742-7F4D-A023-F4DB2C32A661}" type="presParOf" srcId="{40FDAECE-F4D6-C644-AE90-FACB58765532}" destId="{751C7110-1806-8946-B4A3-AD1B73F9EA3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0_2" csCatId="mainScheme" phldr="1"/>
      <dgm:spPr/>
      <dgm:t>
        <a:bodyPr/>
        <a:lstStyle/>
        <a:p>
          <a:endParaRPr lang="en-US"/>
        </a:p>
      </dgm:t>
    </dgm:pt>
    <dgm:pt modelId="{3E5F28A6-F526-4344-A30F-E8C1CA5D3075}">
      <dgm:prSet custT="1"/>
      <dgm:spPr/>
      <dgm:t>
        <a:bodyPr/>
        <a:lstStyle/>
        <a:p>
          <a:r>
            <a:rPr lang="en-US" sz="1600" b="0" i="0" dirty="0"/>
            <a:t>Model Zoo</a:t>
          </a:r>
          <a:endParaRPr lang="en-US" sz="1600"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custT="1"/>
      <dgm:spPr/>
      <dgm:t>
        <a:bodyPr/>
        <a:lstStyle/>
        <a:p>
          <a:r>
            <a:rPr lang="en-US" sz="1100" b="0" i="0" dirty="0"/>
            <a:t>Transfer Learning / Fine Tuning </a:t>
          </a:r>
          <a:endParaRPr lang="en-US" sz="1100"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custT="1"/>
      <dgm:spPr/>
      <dgm:t>
        <a:bodyPr/>
        <a:lstStyle/>
        <a:p>
          <a:r>
            <a:rPr lang="en-US" sz="1400" b="0" i="0" dirty="0"/>
            <a:t>Build the Model	</a:t>
          </a:r>
          <a:endParaRPr lang="en-US" sz="1400"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custT="1"/>
      <dgm:spPr/>
      <dgm:t>
        <a:bodyPr/>
        <a:lstStyle/>
        <a:p>
          <a:r>
            <a:rPr lang="en-US" sz="1600" b="0" i="0" dirty="0"/>
            <a:t>Is the pre-trained model available in Model Zoo - </a:t>
          </a:r>
          <a:r>
            <a:rPr lang="en-US" sz="1600" b="0" i="0" dirty="0">
              <a:hlinkClick xmlns:r="http://schemas.openxmlformats.org/officeDocument/2006/relationships" r:id="rId1"/>
            </a:rPr>
            <a:t>https://github.com/onnx/models</a:t>
          </a:r>
          <a:r>
            <a:rPr lang="en-US" sz="1600" b="0" i="0" dirty="0"/>
            <a:t>, </a:t>
          </a:r>
          <a:r>
            <a:rPr lang="en-US" sz="1600" b="0" i="0" dirty="0">
              <a:hlinkClick xmlns:r="http://schemas.openxmlformats.org/officeDocument/2006/relationships" r:id="rId2"/>
            </a:rPr>
            <a:t>https://gluon-cv.mxnet.io/model_zoo/index.html</a:t>
          </a:r>
          <a:r>
            <a:rPr lang="en-US" sz="1600" b="0" i="0" dirty="0"/>
            <a:t>, </a:t>
          </a:r>
          <a:r>
            <a:rPr lang="en-US" sz="1600" b="0" i="0" dirty="0">
              <a:hlinkClick xmlns:r="http://schemas.openxmlformats.org/officeDocument/2006/relationships" r:id="rId3"/>
            </a:rPr>
            <a:t>http://gluon-nlp.mxnet.io/scripts/index.html</a:t>
          </a:r>
          <a:r>
            <a:rPr lang="en-US" sz="1600" b="0" i="0" dirty="0"/>
            <a:t> </a:t>
          </a:r>
          <a:endParaRPr lang="en-US" sz="1600"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custT="1"/>
      <dgm:spPr/>
      <dgm:t>
        <a:bodyPr/>
        <a:lstStyle/>
        <a:p>
          <a:r>
            <a:rPr lang="en-US" sz="1600"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custT="1"/>
      <dgm:spPr/>
      <dgm:t>
        <a:bodyPr/>
        <a:lstStyle/>
        <a:p>
          <a:r>
            <a:rPr lang="en-US" sz="1600"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custT="1"/>
      <dgm:spPr/>
      <dgm:t>
        <a:bodyPr/>
        <a:lstStyle/>
        <a:p>
          <a:r>
            <a:rPr lang="en-US" sz="1600"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custT="1"/>
      <dgm:spPr/>
      <dgm:t>
        <a:bodyPr/>
        <a:lstStyle/>
        <a:p>
          <a:r>
            <a:rPr lang="en-US" sz="1600"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custLinFactNeighborX="53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DDB9-433C-2B4E-A87F-D75A5F2D242D}">
      <dsp:nvSpPr>
        <dsp:cNvPr id="0" name=""/>
        <dsp:cNvSpPr/>
      </dsp:nvSpPr>
      <dsp:spPr>
        <a:xfrm>
          <a:off x="1016000" y="0"/>
          <a:ext cx="4064000" cy="4064000"/>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AI</a:t>
          </a:r>
          <a:endParaRPr lang="en-US" sz="1300" kern="1200" dirty="0">
            <a:solidFill>
              <a:schemeClr val="tx1"/>
            </a:solidFill>
          </a:endParaRPr>
        </a:p>
      </dsp:txBody>
      <dsp:txXfrm>
        <a:off x="2337816" y="203199"/>
        <a:ext cx="1420368" cy="609600"/>
      </dsp:txXfrm>
    </dsp:sp>
    <dsp:sp modelId="{C0E7A1B8-A5AA-A74D-A199-F1E6F4C0ECB5}">
      <dsp:nvSpPr>
        <dsp:cNvPr id="0" name=""/>
        <dsp:cNvSpPr/>
      </dsp:nvSpPr>
      <dsp:spPr>
        <a:xfrm>
          <a:off x="1524000" y="1015999"/>
          <a:ext cx="3048000" cy="3048000"/>
        </a:xfrm>
        <a:prstGeom prst="ellipse">
          <a:avLst/>
        </a:prstGeom>
        <a:solidFill>
          <a:schemeClr val="accent1">
            <a:shade val="80000"/>
            <a:hueOff val="223096"/>
            <a:satOff val="-4529"/>
            <a:lumOff val="153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Machine Learning</a:t>
          </a:r>
        </a:p>
      </dsp:txBody>
      <dsp:txXfrm>
        <a:off x="2337816" y="1206499"/>
        <a:ext cx="1420368" cy="571500"/>
      </dsp:txXfrm>
    </dsp:sp>
    <dsp:sp modelId="{85396BDD-1297-AD4E-8964-F9CC5BBBE637}">
      <dsp:nvSpPr>
        <dsp:cNvPr id="0" name=""/>
        <dsp:cNvSpPr/>
      </dsp:nvSpPr>
      <dsp:spPr>
        <a:xfrm>
          <a:off x="2032000" y="2032000"/>
          <a:ext cx="2032000" cy="2032000"/>
        </a:xfrm>
        <a:prstGeom prst="ellipse">
          <a:avLst/>
        </a:prstGeom>
        <a:solidFill>
          <a:schemeClr val="accent1">
            <a:shade val="80000"/>
            <a:hueOff val="446191"/>
            <a:satOff val="-9058"/>
            <a:lumOff val="30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Deep Learning</a:t>
          </a:r>
        </a:p>
      </dsp:txBody>
      <dsp:txXfrm>
        <a:off x="2329579" y="2540000"/>
        <a:ext cx="1436840" cy="101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60025" y="166794"/>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SOTA</a:t>
          </a:r>
        </a:p>
      </dsp:txBody>
      <dsp:txXfrm rot="-5400000">
        <a:off x="4090" y="385614"/>
        <a:ext cx="765870" cy="328230"/>
      </dsp:txXfrm>
    </dsp:sp>
    <dsp:sp modelId="{21B3BACA-5F9A-FE4E-BE56-F1A7D9234D11}">
      <dsp:nvSpPr>
        <dsp:cNvPr id="0" name=""/>
        <dsp:cNvSpPr/>
      </dsp:nvSpPr>
      <dsp:spPr>
        <a:xfrm rot="5400000">
          <a:off x="4446952" y="-3678402"/>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State of the Art Research (SOTA)</a:t>
          </a:r>
        </a:p>
      </dsp:txBody>
      <dsp:txXfrm rot="-5400000">
        <a:off x="765870" y="37396"/>
        <a:ext cx="8038613" cy="641733"/>
      </dsp:txXfrm>
    </dsp:sp>
    <dsp:sp modelId="{12ED5DF6-F486-7947-B963-E6D70916116E}">
      <dsp:nvSpPr>
        <dsp:cNvPr id="0" name=""/>
        <dsp:cNvSpPr/>
      </dsp:nvSpPr>
      <dsp:spPr>
        <a:xfrm rot="5400000">
          <a:off x="-164115" y="111195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Model Zoo</a:t>
          </a:r>
          <a:endParaRPr lang="en-US" sz="1600" kern="1200" dirty="0"/>
        </a:p>
      </dsp:txBody>
      <dsp:txXfrm rot="-5400000">
        <a:off x="0" y="1330770"/>
        <a:ext cx="765870" cy="328230"/>
      </dsp:txXfrm>
    </dsp:sp>
    <dsp:sp modelId="{A2732549-DBF0-9040-B9A6-063D0073E196}">
      <dsp:nvSpPr>
        <dsp:cNvPr id="0" name=""/>
        <dsp:cNvSpPr/>
      </dsp:nvSpPr>
      <dsp:spPr>
        <a:xfrm rot="5400000">
          <a:off x="4446765" y="-2733060"/>
          <a:ext cx="711539"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Is the pre-trained model available in Model Zoo - </a:t>
          </a:r>
          <a:r>
            <a:rPr lang="en-US" sz="1600" b="0" i="0" kern="1200" dirty="0">
              <a:hlinkClick xmlns:r="http://schemas.openxmlformats.org/officeDocument/2006/relationships" r:id="rId1"/>
            </a:rPr>
            <a:t>https://github.com/onnx/models</a:t>
          </a:r>
          <a:r>
            <a:rPr lang="en-US" sz="1600" b="0" i="0" kern="1200" dirty="0"/>
            <a:t>, </a:t>
          </a:r>
          <a:r>
            <a:rPr lang="en-US" sz="1600" b="0" i="0" kern="1200" dirty="0">
              <a:hlinkClick xmlns:r="http://schemas.openxmlformats.org/officeDocument/2006/relationships" r:id="rId2"/>
            </a:rPr>
            <a:t>https://gluon-cv.mxnet.io/model_zoo/index.html</a:t>
          </a:r>
          <a:r>
            <a:rPr lang="en-US" sz="1600" b="0" i="0" kern="1200" dirty="0"/>
            <a:t>, </a:t>
          </a:r>
          <a:r>
            <a:rPr lang="en-US" sz="1600" b="0" i="0" kern="1200" dirty="0">
              <a:hlinkClick xmlns:r="http://schemas.openxmlformats.org/officeDocument/2006/relationships" r:id="rId3"/>
            </a:rPr>
            <a:t>http://gluon-nlp.mxnet.io/scripts/index.html</a:t>
          </a:r>
          <a:r>
            <a:rPr lang="en-US" sz="1600" b="0" i="0" kern="1200" dirty="0"/>
            <a:t> </a:t>
          </a:r>
          <a:endParaRPr lang="en-US" sz="1600" kern="1200" dirty="0"/>
        </a:p>
      </dsp:txBody>
      <dsp:txXfrm rot="-5400000">
        <a:off x="765870" y="982569"/>
        <a:ext cx="8038595" cy="642071"/>
      </dsp:txXfrm>
    </dsp:sp>
    <dsp:sp modelId="{335EA7B4-B6A9-5C4C-8A66-389F301AEC54}">
      <dsp:nvSpPr>
        <dsp:cNvPr id="0" name=""/>
        <dsp:cNvSpPr/>
      </dsp:nvSpPr>
      <dsp:spPr>
        <a:xfrm rot="5400000">
          <a:off x="-164115" y="2057105"/>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dirty="0"/>
            <a:t>Transfer Learning / Fine Tuning </a:t>
          </a:r>
          <a:endParaRPr lang="en-US" sz="1100" kern="1200" dirty="0"/>
        </a:p>
      </dsp:txBody>
      <dsp:txXfrm rot="-5400000">
        <a:off x="0" y="2275925"/>
        <a:ext cx="765870" cy="328230"/>
      </dsp:txXfrm>
    </dsp:sp>
    <dsp:sp modelId="{98873DA3-6AB5-2443-8380-AEBC1BA728C6}">
      <dsp:nvSpPr>
        <dsp:cNvPr id="0" name=""/>
        <dsp:cNvSpPr/>
      </dsp:nvSpPr>
      <dsp:spPr>
        <a:xfrm rot="5400000">
          <a:off x="4446952" y="-1788091"/>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Extend the pre-trained model – Transfer Learning, Fine Tuning?</a:t>
          </a:r>
        </a:p>
      </dsp:txBody>
      <dsp:txXfrm rot="-5400000">
        <a:off x="765870" y="1927707"/>
        <a:ext cx="8038613" cy="641733"/>
      </dsp:txXfrm>
    </dsp:sp>
    <dsp:sp modelId="{748EE8EC-99F4-4B4B-B035-D436302BC6BE}">
      <dsp:nvSpPr>
        <dsp:cNvPr id="0" name=""/>
        <dsp:cNvSpPr/>
      </dsp:nvSpPr>
      <dsp:spPr>
        <a:xfrm rot="5400000">
          <a:off x="-164115" y="300226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Build the Model	</a:t>
          </a:r>
          <a:endParaRPr lang="en-US" sz="1400" kern="1200" dirty="0"/>
        </a:p>
      </dsp:txBody>
      <dsp:txXfrm rot="-5400000">
        <a:off x="0" y="3221080"/>
        <a:ext cx="765870" cy="328230"/>
      </dsp:txXfrm>
    </dsp:sp>
    <dsp:sp modelId="{4A939310-78A2-4C4C-9699-F46AA5724A95}">
      <dsp:nvSpPr>
        <dsp:cNvPr id="0" name=""/>
        <dsp:cNvSpPr/>
      </dsp:nvSpPr>
      <dsp:spPr>
        <a:xfrm rot="5400000">
          <a:off x="4446952" y="-842936"/>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Build and Train the model for your problem.</a:t>
          </a:r>
        </a:p>
      </dsp:txBody>
      <dsp:txXfrm rot="-5400000">
        <a:off x="765870" y="2872862"/>
        <a:ext cx="8038613" cy="6417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1/24/19</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Vandana Kannan, </a:t>
            </a:r>
            <a:r>
              <a:rPr lang="en-US" b="0" dirty="0"/>
              <a:t>I am a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261355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23629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we’ll look at the internals of a neural network by starting with the most simple neural network.</a:t>
            </a:r>
          </a:p>
          <a:p>
            <a:r>
              <a:rPr lang="en-US" sz="1200" b="0" i="0" kern="1200" dirty="0">
                <a:solidFill>
                  <a:schemeClr val="tx1"/>
                </a:solidFill>
                <a:effectLst/>
                <a:latin typeface="+mn-lt"/>
                <a:ea typeface="+mn-ea"/>
                <a:cs typeface="+mn-cs"/>
              </a:rPr>
              <a:t>A single layer neural network</a:t>
            </a:r>
          </a:p>
          <a:p>
            <a:r>
              <a:rPr lang="en-US" sz="1200" b="0" i="0" kern="1200" dirty="0">
                <a:solidFill>
                  <a:schemeClr val="tx1"/>
                </a:solidFill>
                <a:effectLst/>
                <a:latin typeface="+mn-lt"/>
                <a:ea typeface="+mn-ea"/>
                <a:cs typeface="+mn-cs"/>
              </a:rPr>
              <a:t>Consists of 4 parts:</a:t>
            </a:r>
          </a:p>
          <a:p>
            <a:pPr lvl="1"/>
            <a:r>
              <a:rPr lang="en-US" sz="1200" b="0" i="0" kern="1200" dirty="0">
                <a:solidFill>
                  <a:schemeClr val="tx1"/>
                </a:solidFill>
                <a:effectLst/>
                <a:latin typeface="+mn-lt"/>
                <a:ea typeface="+mn-ea"/>
                <a:cs typeface="+mn-cs"/>
              </a:rPr>
              <a:t>Input values</a:t>
            </a:r>
          </a:p>
          <a:p>
            <a:pPr lvl="1"/>
            <a:r>
              <a:rPr lang="en-US" sz="1200" b="0" i="0" kern="1200" dirty="0">
                <a:solidFill>
                  <a:schemeClr val="tx1"/>
                </a:solidFill>
                <a:effectLst/>
                <a:latin typeface="+mn-lt"/>
                <a:ea typeface="+mn-ea"/>
                <a:cs typeface="+mn-cs"/>
              </a:rPr>
              <a:t>Weights and Bias</a:t>
            </a:r>
          </a:p>
          <a:p>
            <a:pPr lvl="1"/>
            <a:r>
              <a:rPr lang="en-US" sz="1200" b="0" i="0" kern="1200" dirty="0">
                <a:solidFill>
                  <a:schemeClr val="tx1"/>
                </a:solidFill>
                <a:effectLst/>
                <a:latin typeface="+mn-lt"/>
                <a:ea typeface="+mn-ea"/>
                <a:cs typeface="+mn-cs"/>
              </a:rPr>
              <a:t>Net sum</a:t>
            </a:r>
          </a:p>
          <a:p>
            <a:pPr lvl="1"/>
            <a:r>
              <a:rPr lang="en-US" sz="1200" b="0" i="0" kern="1200" dirty="0">
                <a:solidFill>
                  <a:schemeClr val="tx1"/>
                </a:solidFill>
                <a:effectLst/>
                <a:latin typeface="+mn-lt"/>
                <a:ea typeface="+mn-ea"/>
                <a:cs typeface="+mn-cs"/>
              </a:rPr>
              <a:t>Activation Function</a:t>
            </a:r>
          </a:p>
          <a:p>
            <a:r>
              <a:rPr lang="en-US" sz="1200" b="0" i="0" kern="1200" dirty="0">
                <a:solidFill>
                  <a:schemeClr val="tx1"/>
                </a:solidFill>
                <a:effectLst/>
                <a:latin typeface="+mn-lt"/>
                <a:ea typeface="+mn-ea"/>
                <a:cs typeface="+mn-cs"/>
              </a:rPr>
              <a:t>Steps of execution:</a:t>
            </a:r>
          </a:p>
          <a:p>
            <a:pPr lvl="1"/>
            <a:r>
              <a:rPr lang="en-US" sz="1200" b="0" i="0" kern="1200" dirty="0">
                <a:solidFill>
                  <a:schemeClr val="tx1"/>
                </a:solidFill>
                <a:effectLst/>
                <a:latin typeface="+mn-lt"/>
                <a:ea typeface="+mn-ea"/>
                <a:cs typeface="+mn-cs"/>
              </a:rPr>
              <a:t>Multiply inputs x with weights w</a:t>
            </a:r>
          </a:p>
          <a:p>
            <a:pPr lvl="1"/>
            <a:r>
              <a:rPr lang="en-US" sz="1200" b="0" i="0" kern="1200" dirty="0">
                <a:solidFill>
                  <a:schemeClr val="tx1"/>
                </a:solidFill>
                <a:effectLst/>
                <a:latin typeface="+mn-lt"/>
                <a:ea typeface="+mn-ea"/>
                <a:cs typeface="+mn-cs"/>
              </a:rPr>
              <a:t>Add all the multiplied values - weighted sum</a:t>
            </a:r>
          </a:p>
          <a:p>
            <a:pPr lvl="1"/>
            <a:r>
              <a:rPr lang="en-US" sz="1200" b="0" i="0" kern="1200" dirty="0">
                <a:solidFill>
                  <a:schemeClr val="tx1"/>
                </a:solidFill>
                <a:effectLst/>
                <a:latin typeface="+mn-lt"/>
                <a:ea typeface="+mn-ea"/>
                <a:cs typeface="+mn-cs"/>
              </a:rPr>
              <a:t>Apply unit step activation function to the weighted sum</a:t>
            </a:r>
          </a:p>
          <a:p>
            <a:pPr lvl="0"/>
            <a:r>
              <a:rPr lang="en-US" sz="1200" b="0" i="0" kern="1200" dirty="0">
                <a:solidFill>
                  <a:schemeClr val="tx1"/>
                </a:solidFill>
                <a:effectLst/>
                <a:latin typeface="+mn-lt"/>
                <a:ea typeface="+mn-ea"/>
                <a:cs typeface="+mn-cs"/>
              </a:rPr>
              <a:t>Real-world applications cant be solved with this simple NN – given that data is large, more features, more complex result.</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96931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Therefore we have the MLP.</a:t>
            </a:r>
          </a:p>
          <a:p>
            <a:r>
              <a:rPr lang="en-US" sz="1200" b="0" kern="1200" dirty="0">
                <a:solidFill>
                  <a:schemeClr val="tx1"/>
                </a:solidFill>
                <a:effectLst/>
                <a:latin typeface="+mn-lt"/>
                <a:ea typeface="+mn-ea"/>
                <a:cs typeface="+mn-cs"/>
              </a:rPr>
              <a:t>Multiple layers transform data differently, learning features in an attempt to get a result that will answer the question at hand.</a:t>
            </a:r>
          </a:p>
          <a:p>
            <a:r>
              <a:rPr lang="en-US" sz="1200" b="0" kern="1200" dirty="0">
                <a:solidFill>
                  <a:schemeClr val="tx1"/>
                </a:solidFill>
                <a:effectLst/>
                <a:latin typeface="+mn-lt"/>
                <a:ea typeface="+mn-ea"/>
                <a:cs typeface="+mn-cs"/>
              </a:rPr>
              <a:t>At every layer, a dot product of inputs and weights is computed, followed by an activation function to pass on learnings through the network.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seems like a good generic solution that can be applied to all applications, but that isn’t the case.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Layers</a:t>
            </a:r>
            <a:r>
              <a:rPr lang="en-US" sz="1200" kern="1200" dirty="0">
                <a:solidFill>
                  <a:schemeClr val="tx1"/>
                </a:solidFill>
                <a:effectLst/>
                <a:latin typeface="+mn-lt"/>
                <a:ea typeface="+mn-ea"/>
                <a:cs typeface="+mn-cs"/>
              </a:rPr>
              <a:t>: Input Layer, Hidden Layer, Output Layer and more.</a:t>
            </a:r>
          </a:p>
          <a:p>
            <a:r>
              <a:rPr lang="en-US" sz="1200" b="1" kern="1200" dirty="0">
                <a:solidFill>
                  <a:schemeClr val="tx1"/>
                </a:solidFill>
                <a:effectLst/>
                <a:latin typeface="+mn-lt"/>
                <a:ea typeface="+mn-ea"/>
                <a:cs typeface="+mn-cs"/>
              </a:rPr>
              <a:t>Dense Layers</a:t>
            </a:r>
            <a:r>
              <a:rPr lang="en-US" sz="1200" kern="1200" dirty="0">
                <a:solidFill>
                  <a:schemeClr val="tx1"/>
                </a:solidFill>
                <a:effectLst/>
                <a:latin typeface="+mn-lt"/>
                <a:ea typeface="+mn-ea"/>
                <a:cs typeface="+mn-cs"/>
              </a:rPr>
              <a:t>: Fully (Densely) Connected to adjacent layers.</a:t>
            </a:r>
          </a:p>
          <a:p>
            <a:r>
              <a:rPr lang="en-US" sz="1200" kern="1200" dirty="0">
                <a:solidFill>
                  <a:schemeClr val="tx1"/>
                </a:solidFill>
                <a:effectLst/>
                <a:latin typeface="+mn-lt"/>
                <a:ea typeface="+mn-ea"/>
                <a:cs typeface="+mn-cs"/>
              </a:rPr>
              <a:t>Everything is </a:t>
            </a:r>
            <a:r>
              <a:rPr lang="en-US" sz="1200" b="1" kern="1200" dirty="0">
                <a:solidFill>
                  <a:schemeClr val="tx1"/>
                </a:solidFill>
                <a:effectLst/>
                <a:latin typeface="+mn-lt"/>
                <a:ea typeface="+mn-ea"/>
                <a:cs typeface="+mn-cs"/>
              </a:rPr>
              <a:t>dot product</a:t>
            </a:r>
            <a:r>
              <a:rPr lang="en-US" sz="1200" kern="1200" dirty="0">
                <a:solidFill>
                  <a:schemeClr val="tx1"/>
                </a:solidFill>
                <a:effectLst/>
                <a:latin typeface="+mn-lt"/>
                <a:ea typeface="+mn-ea"/>
                <a:cs typeface="+mn-cs"/>
              </a:rPr>
              <a:t> of N Dimensional Arrays (</a:t>
            </a:r>
            <a:r>
              <a:rPr lang="en-US" sz="1200" kern="1200" dirty="0" err="1">
                <a:solidFill>
                  <a:schemeClr val="tx1"/>
                </a:solidFill>
                <a:effectLst/>
                <a:latin typeface="+mn-lt"/>
                <a:ea typeface="+mn-ea"/>
                <a:cs typeface="+mn-cs"/>
              </a:rPr>
              <a:t>NDArray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Activation Function</a:t>
            </a:r>
            <a:r>
              <a:rPr lang="en-US" sz="1200" kern="1200" dirty="0">
                <a:solidFill>
                  <a:schemeClr val="tx1"/>
                </a:solidFill>
                <a:effectLst/>
                <a:latin typeface="+mn-lt"/>
                <a:ea typeface="+mn-ea"/>
                <a:cs typeface="+mn-cs"/>
              </a:rPr>
              <a:t>: A computation that acts as a switch to turn ON/OFF a neuron.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196809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discard the input image's original shape and flatten it as a vector before we can feed it as input to the MLP's first fully connected layer. Turns out this is an important issue because we don't take advantage of the fact that pixels in the image have natural spatial correlation along the horizontal and vertical axes.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number of </a:t>
            </a:r>
            <a:r>
              <a:rPr lang="en-US" sz="1200" b="0" i="0" u="none" strike="noStrike" kern="1200" dirty="0" err="1">
                <a:solidFill>
                  <a:schemeClr val="tx1"/>
                </a:solidFill>
                <a:effectLst/>
                <a:latin typeface="+mn-lt"/>
                <a:ea typeface="+mn-ea"/>
                <a:cs typeface="+mn-cs"/>
              </a:rPr>
              <a:t>params</a:t>
            </a:r>
            <a:r>
              <a:rPr lang="en-US" sz="1200" b="0" i="0" u="none" strike="noStrike" kern="1200" dirty="0">
                <a:solidFill>
                  <a:schemeClr val="tx1"/>
                </a:solidFill>
                <a:effectLst/>
                <a:latin typeface="+mn-lt"/>
                <a:ea typeface="+mn-ea"/>
                <a:cs typeface="+mn-cs"/>
              </a:rPr>
              <a:t> increases because of the way data is represented.</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convolutional neural network (CNN) aims to address this problem by using a more structured weight representation. Instead of flattening the image and doing a simple matrix-matrix multiplication, it employs one or more convolutional layers that each performs a 2-D convolution on the input image.</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69300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if we compare the architecture of the MLP and CNN, we can say that the CNN </a:t>
            </a:r>
            <a:r>
              <a:rPr lang="en-US" sz="1200" b="0" i="0" kern="1200" dirty="0">
                <a:solidFill>
                  <a:schemeClr val="tx1"/>
                </a:solidFill>
                <a:effectLst/>
                <a:latin typeface="+mn-lt"/>
                <a:ea typeface="+mn-ea"/>
                <a:cs typeface="+mn-cs"/>
              </a:rPr>
              <a:t>arranges its neurons in three dimensions (width, height, depth), as visualized in one of the layers. Every layer of a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transforms the 3D input volume to a 3D output volume of neuron activations. </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1480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is like a filter that pass through the image and capture the features. Basically, Moving a Kernel on the image gives the </a:t>
            </a:r>
            <a:r>
              <a:rPr lang="en-US" dirty="0" err="1"/>
              <a:t>featuremap</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2496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8162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this, majority of model training happens with Python. I recommend Python for model training.</a:t>
            </a:r>
          </a:p>
          <a:p>
            <a:r>
              <a:rPr lang="en-US" dirty="0"/>
              <a:t>For inference and production deployment of models, you can choose the language binding based on your production setup, latency/memory and other technical requirements.</a:t>
            </a:r>
          </a:p>
          <a:p>
            <a:r>
              <a:rPr lang="en-US" dirty="0"/>
              <a:t>For example, Using Scala for inference is highly requested feature by large enterprise users of </a:t>
            </a:r>
            <a:r>
              <a:rPr lang="en-US" dirty="0" err="1"/>
              <a:t>MXNet</a:t>
            </a:r>
            <a:r>
              <a:rPr lang="en-US" dirty="0"/>
              <a:t> because, they usually have a JVM based software stack in production servers.</a:t>
            </a:r>
          </a:p>
          <a:p>
            <a:r>
              <a:rPr lang="en-US" dirty="0"/>
              <a:t>C++, is used for low latency requirements.</a:t>
            </a:r>
          </a:p>
          <a:p>
            <a:r>
              <a:rPr lang="en-US" dirty="0"/>
              <a:t>With these supports, </a:t>
            </a:r>
            <a:r>
              <a:rPr lang="en-US" dirty="0" err="1"/>
              <a:t>MXNet</a:t>
            </a:r>
            <a:r>
              <a:rPr lang="en-US" dirty="0"/>
              <a:t> is definitely one of the top deep learning framework with production support.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3822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interesting and useful projects being built with and around </a:t>
            </a:r>
            <a:r>
              <a:rPr lang="en-US" dirty="0" err="1"/>
              <a:t>MXNet</a:t>
            </a:r>
            <a:r>
              <a:rPr lang="en-US" dirty="0"/>
              <a:t>.</a:t>
            </a:r>
          </a:p>
          <a:p>
            <a:r>
              <a:rPr lang="en-US" dirty="0"/>
              <a:t>These ecosystem or related projects will be useful as you become more and more power user.</a:t>
            </a:r>
          </a:p>
          <a:p>
            <a:r>
              <a:rPr lang="en-US" dirty="0"/>
              <a:t>For example, </a:t>
            </a:r>
            <a:r>
              <a:rPr lang="en-US" dirty="0" err="1"/>
              <a:t>GluonCV</a:t>
            </a:r>
            <a:r>
              <a:rPr lang="en-US" dirty="0"/>
              <a:t>, </a:t>
            </a:r>
            <a:r>
              <a:rPr lang="en-US" dirty="0" err="1"/>
              <a:t>GluonNLP</a:t>
            </a:r>
            <a:r>
              <a:rPr lang="en-US" dirty="0"/>
              <a:t> are toolkits with implementations of state of the art algorithms and you can just use it out of the box.</a:t>
            </a:r>
          </a:p>
          <a:p>
            <a:r>
              <a:rPr lang="en-US" dirty="0"/>
              <a:t>Be assured, some of these projects will be very useful as you start using deep learning in your projects </a:t>
            </a:r>
          </a:p>
          <a:p>
            <a:r>
              <a:rPr lang="en-US" dirty="0"/>
              <a:t>Model Zoo (Module, Gluon &amp; ONNX)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96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2</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54357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t>
            </a:r>
            <a:r>
              <a:rPr lang="en-US" dirty="0" err="1"/>
              <a:t>SageMaker</a:t>
            </a:r>
            <a:r>
              <a:rPr lang="en-US" dirty="0"/>
              <a:t>, in a nut shell?</a:t>
            </a:r>
          </a:p>
          <a:p>
            <a:r>
              <a:rPr lang="en-US" dirty="0"/>
              <a:t>It is a fully managed platform, that makes it super easy and fast to develop your models from abstract ideas up to production.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what this means.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98838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31</a:t>
            </a:fld>
            <a:endParaRPr lang="en-US"/>
          </a:p>
        </p:txBody>
      </p:sp>
    </p:spTree>
    <p:extLst>
      <p:ext uri="{BB962C8B-B14F-4D97-AF65-F5344CB8AC3E}">
        <p14:creationId xmlns:p14="http://schemas.microsoft.com/office/powerpoint/2010/main" val="97056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32</a:t>
            </a:fld>
            <a:endParaRPr lang="en-US"/>
          </a:p>
        </p:txBody>
      </p:sp>
    </p:spTree>
    <p:extLst>
      <p:ext uri="{BB962C8B-B14F-4D97-AF65-F5344CB8AC3E}">
        <p14:creationId xmlns:p14="http://schemas.microsoft.com/office/powerpoint/2010/main" val="1659610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an image of d2l</a:t>
            </a:r>
          </a:p>
        </p:txBody>
      </p:sp>
      <p:sp>
        <p:nvSpPr>
          <p:cNvPr id="4" name="Slide Number Placeholder 3"/>
          <p:cNvSpPr>
            <a:spLocks noGrp="1"/>
          </p:cNvSpPr>
          <p:nvPr>
            <p:ph type="sldNum" sz="quarter" idx="5"/>
          </p:nvPr>
        </p:nvSpPr>
        <p:spPr/>
        <p:txBody>
          <a:bodyPr/>
          <a:lstStyle/>
          <a:p>
            <a:fld id="{7837BFB6-AF2A-7B40-8B1B-51FE26A34535}" type="slidenum">
              <a:rPr lang="en-US" smtClean="0"/>
              <a:t>33</a:t>
            </a:fld>
            <a:endParaRPr lang="en-US"/>
          </a:p>
        </p:txBody>
      </p:sp>
    </p:spTree>
    <p:extLst>
      <p:ext uri="{BB962C8B-B14F-4D97-AF65-F5344CB8AC3E}">
        <p14:creationId xmlns:p14="http://schemas.microsoft.com/office/powerpoint/2010/main" val="160582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14836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35</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36</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notebook</a:t>
            </a:r>
          </a:p>
        </p:txBody>
      </p:sp>
      <p:sp>
        <p:nvSpPr>
          <p:cNvPr id="4" name="Slide Number Placeholder 3"/>
          <p:cNvSpPr>
            <a:spLocks noGrp="1"/>
          </p:cNvSpPr>
          <p:nvPr>
            <p:ph type="sldNum" sz="quarter" idx="5"/>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768597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Machine Learning is a collection of algorithmic techniques solving a subset of AI problem.</a:t>
            </a:r>
          </a:p>
          <a:p>
            <a:pPr>
              <a:buNone/>
            </a:pPr>
            <a:r>
              <a:rPr lang="en-US" dirty="0"/>
              <a:t>In traditional programming, you pass Data and Rules and get the answers. For example, you write an addition function, where data is 2 numbers (a, b). And The rule is “+” (addition). </a:t>
            </a:r>
          </a:p>
          <a:p>
            <a:pPr>
              <a:buNone/>
            </a:pPr>
            <a:r>
              <a:rPr lang="en-US" dirty="0"/>
              <a:t>So when you pass 2 numbers to addition program, it knows the rule to compute the answers and return it.</a:t>
            </a:r>
          </a:p>
          <a:p>
            <a:pPr>
              <a:buNone/>
            </a:pPr>
            <a:endParaRPr lang="en-US" dirty="0"/>
          </a:p>
          <a:p>
            <a:pPr>
              <a:buNone/>
            </a:pPr>
            <a:r>
              <a:rPr lang="en-US" dirty="0"/>
              <a:t>However, when it comes to Machine Learning, you give a bunch of data and answers and you ask the algorithm to figure out the rules. Basically, you ask the computer to “learn” the rules.</a:t>
            </a:r>
          </a:p>
          <a:p>
            <a:pPr>
              <a:buNone/>
            </a:pPr>
            <a:endParaRPr lang="en-US" dirty="0"/>
          </a:p>
          <a:p>
            <a:pPr>
              <a:buNone/>
            </a:pPr>
            <a:r>
              <a:rPr lang="en-US" dirty="0"/>
              <a:t>Now, Deep Learning. Basically, Deep Learning is a subset of Machine Learning. Deep Learning uses an algorithm technique called ANN (Artificial Neural Networks) to solve AI problems</a:t>
            </a:r>
          </a:p>
          <a:p>
            <a:pPr>
              <a:buNone/>
            </a:pPr>
            <a:endParaRPr lang="en-US" dirty="0"/>
          </a:p>
          <a:p>
            <a:pPr>
              <a:buNone/>
            </a:pPr>
            <a:r>
              <a:rPr lang="en-US" dirty="0"/>
              <a:t>So you can think DL as a subset of ML specially on Neural Network techniques.</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38</a:t>
            </a:fld>
            <a:endParaRPr lang="en-US"/>
          </a:p>
        </p:txBody>
      </p:sp>
    </p:spTree>
    <p:extLst>
      <p:ext uri="{BB962C8B-B14F-4D97-AF65-F5344CB8AC3E}">
        <p14:creationId xmlns:p14="http://schemas.microsoft.com/office/powerpoint/2010/main" val="203934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176645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48</a:t>
            </a:fld>
            <a:endParaRPr lang="en-US"/>
          </a:p>
        </p:txBody>
      </p:sp>
    </p:spTree>
    <p:extLst>
      <p:ext uri="{BB962C8B-B14F-4D97-AF65-F5344CB8AC3E}">
        <p14:creationId xmlns:p14="http://schemas.microsoft.com/office/powerpoint/2010/main" val="34343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different from Machine Learning? Why does it deserve a category of its own?</a:t>
            </a:r>
          </a:p>
          <a:p>
            <a:r>
              <a:rPr lang="en-US" baseline="0" dirty="0"/>
              <a:t>There’s a few key ways in how DL is different than other ML techniques.</a:t>
            </a:r>
          </a:p>
          <a:p>
            <a:r>
              <a:rPr lang="en-US" b="1" baseline="0" dirty="0"/>
              <a:t>Automated feature learning</a:t>
            </a:r>
            <a:r>
              <a:rPr lang="en-US" baseline="0" dirty="0"/>
              <a:t> – with ML, when you go about solving a problem, you need to identify the important features, write the code to extract these features, and then feed it to the learning algorithm. In problems with high dimensionality, this is very difficult to do, is very time consuming, and tend to not transfer well between domains. With DL, this is mostly not needed - the neural network takes care of identifying the features itself – which greatly simplifies the work for us humans.</a:t>
            </a:r>
          </a:p>
          <a:p>
            <a:r>
              <a:rPr lang="en-US" b="1" baseline="0" dirty="0"/>
              <a:t>Data</a:t>
            </a:r>
            <a:r>
              <a:rPr lang="en-US" baseline="0" dirty="0"/>
              <a:t> – DL tends to require lots of data, typically much more than other ML techniques. ImageNet, as an example, is a database with labeled images, used for training vision models such as image classification. It consists of more than 14M images.</a:t>
            </a:r>
            <a:br>
              <a:rPr lang="en-US" baseline="0" dirty="0"/>
            </a:br>
            <a:r>
              <a:rPr lang="en-US" baseline="0" dirty="0"/>
              <a:t>What is even more interesting, is that DL tends to work better the more data you feed in for training. This is different than most other ML techniques that do not improve further.</a:t>
            </a:r>
          </a:p>
          <a:p>
            <a:r>
              <a:rPr lang="en-US" b="1" baseline="0" dirty="0"/>
              <a:t>Computationally Intensive</a:t>
            </a:r>
            <a:r>
              <a:rPr lang="en-US" baseline="0" dirty="0"/>
              <a:t> – DL is very intensive for training but also for inference. Training a modern network can take days or even weeks, depending on the size of the model. One feed forward through a modern DNN can take billions of FLOPs</a:t>
            </a:r>
            <a:br>
              <a:rPr lang="en-US" baseline="0" dirty="0"/>
            </a:br>
            <a:r>
              <a:rPr lang="en-US" b="1" baseline="0" dirty="0"/>
              <a:t>Generic Architecture </a:t>
            </a:r>
            <a:r>
              <a:rPr lang="en-US" baseline="0" dirty="0"/>
              <a:t>– DL, or more specifically DNN, have an architecture that works effectively across different problem domains such as Vision, NLP and more.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482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276907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28868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25416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357370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303945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794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edium.com/@tiago.tmleite/neural-networks-multilayer-perceptron-and-the-backpropagation-algorithm-a5cd5b904fd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thworks.com/videos/introduction-to-deep-learning-what-are-convolutional-neural-networks--1489512765771.html" TargetMode="External"/><Relationship Id="rId3" Type="http://schemas.openxmlformats.org/officeDocument/2006/relationships/notesSlide" Target="../notesSlides/notesSlide15.xml"/><Relationship Id="rId7" Type="http://schemas.openxmlformats.org/officeDocument/2006/relationships/image" Target="../media/image32.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cs231n.github.io/convolutional-networks/" TargetMode="External"/><Relationship Id="rId5" Type="http://schemas.openxmlformats.org/officeDocument/2006/relationships/image" Target="../media/image31.tiff"/><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png"/><Relationship Id="rId26" Type="http://schemas.openxmlformats.org/officeDocument/2006/relationships/image" Target="../media/image62.jpg"/><Relationship Id="rId3" Type="http://schemas.openxmlformats.org/officeDocument/2006/relationships/image" Target="../media/image40.png"/><Relationship Id="rId21" Type="http://schemas.openxmlformats.org/officeDocument/2006/relationships/image" Target="../media/image57.jpg"/><Relationship Id="rId7" Type="http://schemas.openxmlformats.org/officeDocument/2006/relationships/image" Target="../media/image44.png"/><Relationship Id="rId12" Type="http://schemas.openxmlformats.org/officeDocument/2006/relationships/image" Target="../media/image49.jpeg"/><Relationship Id="rId17" Type="http://schemas.openxmlformats.org/officeDocument/2006/relationships/image" Target="../media/image53.tiff"/><Relationship Id="rId25"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hyperlink" Target="http://www.tusimple.com/index-en.html" TargetMode="External"/><Relationship Id="rId20" Type="http://schemas.openxmlformats.org/officeDocument/2006/relationships/image" Target="../media/image56.png"/><Relationship Id="rId29" Type="http://schemas.openxmlformats.org/officeDocument/2006/relationships/image" Target="../media/image65.jp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jpg"/><Relationship Id="rId32" Type="http://schemas.openxmlformats.org/officeDocument/2006/relationships/image" Target="../media/image68.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5.png"/><Relationship Id="rId31" Type="http://schemas.openxmlformats.org/officeDocument/2006/relationships/image" Target="../media/image67.emf"/><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4.tiff"/><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hyperlink" Target="https://thomasdelteil.github.io/FacialEmotionRecognition_MXNet/"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png"/><Relationship Id="rId7" Type="http://schemas.openxmlformats.org/officeDocument/2006/relationships/image" Target="../media/image82.tiff"/><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81.tiff"/><Relationship Id="rId5" Type="http://schemas.openxmlformats.org/officeDocument/2006/relationships/image" Target="../media/image80.png"/><Relationship Id="rId10" Type="http://schemas.openxmlformats.org/officeDocument/2006/relationships/image" Target="../media/image85.tiff"/><Relationship Id="rId4" Type="http://schemas.openxmlformats.org/officeDocument/2006/relationships/image" Target="../media/image79.png"/><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8" Type="http://schemas.openxmlformats.org/officeDocument/2006/relationships/hyperlink" Target="http://www.deeplearningbook.org/" TargetMode="External"/><Relationship Id="rId3" Type="http://schemas.openxmlformats.org/officeDocument/2006/relationships/hyperlink" Target="https://mxnet.incubator.apache.org/" TargetMode="External"/><Relationship Id="rId7" Type="http://schemas.openxmlformats.org/officeDocument/2006/relationships/hyperlink" Target="https://d2l.ai/"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github.com/awslabs/deeplearning-emr" TargetMode="External"/><Relationship Id="rId11" Type="http://schemas.openxmlformats.org/officeDocument/2006/relationships/hyperlink" Target="https://twitter.com/apachemxnet" TargetMode="External"/><Relationship Id="rId5" Type="http://schemas.openxmlformats.org/officeDocument/2006/relationships/hyperlink" Target="https://github.com/TalkAI/apache-mxnet-odsc-2018" TargetMode="External"/><Relationship Id="rId10"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mxnet.incubator.apache.org/tutorials/python/predict_image.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Vandana Kannan</a:t>
            </a:r>
          </a:p>
        </p:txBody>
      </p:sp>
      <p:sp>
        <p:nvSpPr>
          <p:cNvPr id="4" name="Text Placeholder 3"/>
          <p:cNvSpPr>
            <a:spLocks noGrp="1"/>
          </p:cNvSpPr>
          <p:nvPr>
            <p:ph type="body" sz="quarter" idx="12"/>
          </p:nvPr>
        </p:nvSpPr>
        <p:spPr>
          <a:xfrm>
            <a:off x="487902" y="1908230"/>
            <a:ext cx="8410295" cy="1235023"/>
          </a:xfrm>
        </p:spPr>
        <p:txBody>
          <a:bodyPr/>
          <a:lstStyle/>
          <a:p>
            <a:r>
              <a:rPr lang="en-US" b="0" dirty="0"/>
              <a:t>AI powered Emotion Recognition: From Inception to Production</a:t>
            </a: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
        <p:nvSpPr>
          <p:cNvPr id="8" name="Text Placeholder 1">
            <a:extLst>
              <a:ext uri="{FF2B5EF4-FFF2-40B4-BE49-F238E27FC236}">
                <a16:creationId xmlns:a16="http://schemas.microsoft.com/office/drawing/2014/main" id="{E2355D42-4118-D245-B065-0DA41FA25DB7}"/>
              </a:ext>
            </a:extLst>
          </p:cNvPr>
          <p:cNvSpPr txBox="1">
            <a:spLocks/>
          </p:cNvSpPr>
          <p:nvPr/>
        </p:nvSpPr>
        <p:spPr>
          <a:xfrm>
            <a:off x="3727189" y="3499733"/>
            <a:ext cx="3683000" cy="433387"/>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1"/>
              </a:spcBef>
              <a:buFont typeface="Arial" panose="020B0604020202020204" pitchFamily="34" charset="0"/>
              <a:buNone/>
              <a:defRPr sz="1600" kern="1200" baseline="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b="1" dirty="0"/>
              <a:t>Naveen Swamy</a:t>
            </a:r>
          </a:p>
        </p:txBody>
      </p:sp>
      <p:sp>
        <p:nvSpPr>
          <p:cNvPr id="9" name="Text Placeholder 4">
            <a:extLst>
              <a:ext uri="{FF2B5EF4-FFF2-40B4-BE49-F238E27FC236}">
                <a16:creationId xmlns:a16="http://schemas.microsoft.com/office/drawing/2014/main" id="{EDDF2FD8-586E-8C41-AE18-068C7842CB90}"/>
              </a:ext>
            </a:extLst>
          </p:cNvPr>
          <p:cNvSpPr txBox="1">
            <a:spLocks/>
          </p:cNvSpPr>
          <p:nvPr/>
        </p:nvSpPr>
        <p:spPr>
          <a:xfrm>
            <a:off x="3727191" y="3933120"/>
            <a:ext cx="2413001" cy="487849"/>
          </a:xfrm>
          <a:prstGeom prst="rect">
            <a:avLst/>
          </a:prstGeom>
        </p:spPr>
        <p:txBody>
          <a:bodyPr vert="horz" lIns="91440" tIns="45720" rIns="91440" bIns="45720" rtlCol="0">
            <a:normAutofit fontScale="62500" lnSpcReduction="20000"/>
          </a:bodyPr>
          <a:lstStyle>
            <a:lvl1pPr marL="0" indent="0" algn="l" defTabSz="685783" rtl="0" eaLnBrk="1" latinLnBrk="0" hangingPunct="1">
              <a:lnSpc>
                <a:spcPct val="90000"/>
              </a:lnSpc>
              <a:spcBef>
                <a:spcPts val="751"/>
              </a:spcBef>
              <a:buFont typeface="Arial" panose="020B0604020202020204" pitchFamily="34" charset="0"/>
              <a:buNone/>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Senior Software Engineer</a:t>
            </a:r>
          </a:p>
          <a:p>
            <a:r>
              <a:rPr lang="en-US" dirty="0"/>
              <a:t>Amazon AI</a:t>
            </a:r>
          </a:p>
        </p:txBody>
      </p:sp>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advTm="6897">
        <p:fade/>
      </p:transition>
    </mc:Choice>
    <mc:Fallback xmlns="">
      <p:transition spd="med" advTm="689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113696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4223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F9E8-7D20-2248-8FED-F11A18702688}"/>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579A22E-46C2-A444-A159-30640999A739}"/>
              </a:ext>
            </a:extLst>
          </p:cNvPr>
          <p:cNvPicPr>
            <a:picLocks noGrp="1" noChangeAspect="1"/>
          </p:cNvPicPr>
          <p:nvPr>
            <p:ph idx="1"/>
          </p:nvPr>
        </p:nvPicPr>
        <p:blipFill>
          <a:blip r:embed="rId3"/>
          <a:stretch>
            <a:fillRect/>
          </a:stretch>
        </p:blipFill>
        <p:spPr>
          <a:xfrm>
            <a:off x="381000" y="1305335"/>
            <a:ext cx="5765800" cy="3225800"/>
          </a:xfrm>
        </p:spPr>
      </p:pic>
      <p:pic>
        <p:nvPicPr>
          <p:cNvPr id="7" name="Picture 6">
            <a:extLst>
              <a:ext uri="{FF2B5EF4-FFF2-40B4-BE49-F238E27FC236}">
                <a16:creationId xmlns:a16="http://schemas.microsoft.com/office/drawing/2014/main" id="{0513513D-EB6A-7E4D-8227-4038345538AD}"/>
              </a:ext>
            </a:extLst>
          </p:cNvPr>
          <p:cNvPicPr>
            <a:picLocks noChangeAspect="1"/>
          </p:cNvPicPr>
          <p:nvPr/>
        </p:nvPicPr>
        <p:blipFill>
          <a:blip r:embed="rId4"/>
          <a:stretch>
            <a:fillRect/>
          </a:stretch>
        </p:blipFill>
        <p:spPr>
          <a:xfrm>
            <a:off x="6400800" y="2048285"/>
            <a:ext cx="2222500" cy="1739900"/>
          </a:xfrm>
          <a:prstGeom prst="rect">
            <a:avLst/>
          </a:prstGeom>
        </p:spPr>
      </p:pic>
    </p:spTree>
    <p:extLst>
      <p:ext uri="{BB962C8B-B14F-4D97-AF65-F5344CB8AC3E}">
        <p14:creationId xmlns:p14="http://schemas.microsoft.com/office/powerpoint/2010/main" val="910315138"/>
      </p:ext>
    </p:extLst>
  </p:cSld>
  <p:clrMapOvr>
    <a:masterClrMapping/>
  </p:clrMapOvr>
  <mc:AlternateContent xmlns:mc="http://schemas.openxmlformats.org/markup-compatibility/2006" xmlns:p14="http://schemas.microsoft.com/office/powerpoint/2010/main">
    <mc:Choice Requires="p14">
      <p:transition spd="slow" p14:dur="2000" advTm="111655"/>
    </mc:Choice>
    <mc:Fallback xmlns="">
      <p:transition spd="slow" advTm="111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3EF0-F025-E142-B44D-894F92988298}"/>
              </a:ext>
            </a:extLst>
          </p:cNvPr>
          <p:cNvSpPr>
            <a:spLocks noGrp="1"/>
          </p:cNvSpPr>
          <p:nvPr>
            <p:ph type="title"/>
          </p:nvPr>
        </p:nvSpPr>
        <p:spPr/>
        <p:txBody>
          <a:bodyPr/>
          <a:lstStyle/>
          <a:p>
            <a:r>
              <a:rPr lang="en-US" dirty="0"/>
              <a:t>Multi-layer perceptron</a:t>
            </a:r>
          </a:p>
        </p:txBody>
      </p:sp>
      <p:pic>
        <p:nvPicPr>
          <p:cNvPr id="5" name="Content Placeholder 4">
            <a:extLst>
              <a:ext uri="{FF2B5EF4-FFF2-40B4-BE49-F238E27FC236}">
                <a16:creationId xmlns:a16="http://schemas.microsoft.com/office/drawing/2014/main" id="{E6EDBDCA-5BA8-F141-9173-EC4AAB6DA87F}"/>
              </a:ext>
            </a:extLst>
          </p:cNvPr>
          <p:cNvPicPr>
            <a:picLocks noGrp="1" noChangeAspect="1"/>
          </p:cNvPicPr>
          <p:nvPr>
            <p:ph idx="1"/>
          </p:nvPr>
        </p:nvPicPr>
        <p:blipFill>
          <a:blip r:embed="rId3"/>
          <a:stretch>
            <a:fillRect/>
          </a:stretch>
        </p:blipFill>
        <p:spPr>
          <a:xfrm>
            <a:off x="1765858" y="1277152"/>
            <a:ext cx="5612284" cy="3153569"/>
          </a:xfrm>
        </p:spPr>
      </p:pic>
      <p:sp>
        <p:nvSpPr>
          <p:cNvPr id="3" name="TextBox 2">
            <a:extLst>
              <a:ext uri="{FF2B5EF4-FFF2-40B4-BE49-F238E27FC236}">
                <a16:creationId xmlns:a16="http://schemas.microsoft.com/office/drawing/2014/main" id="{DF6ACAF5-B885-EF48-BBE3-060D276F0554}"/>
              </a:ext>
            </a:extLst>
          </p:cNvPr>
          <p:cNvSpPr txBox="1"/>
          <p:nvPr/>
        </p:nvSpPr>
        <p:spPr>
          <a:xfrm>
            <a:off x="7958146" y="4705350"/>
            <a:ext cx="1114408" cy="338554"/>
          </a:xfrm>
          <a:prstGeom prst="rect">
            <a:avLst/>
          </a:prstGeom>
          <a:noFill/>
        </p:spPr>
        <p:txBody>
          <a:bodyPr wrap="none" rtlCol="0">
            <a:spAutoFit/>
          </a:bodyPr>
          <a:lstStyle/>
          <a:p>
            <a:r>
              <a:rPr lang="en-US" sz="1600" dirty="0">
                <a:hlinkClick r:id="rId4"/>
              </a:rPr>
              <a:t>Reference</a:t>
            </a:r>
            <a:endParaRPr lang="en-US" sz="1600" dirty="0"/>
          </a:p>
        </p:txBody>
      </p:sp>
    </p:spTree>
    <p:extLst>
      <p:ext uri="{BB962C8B-B14F-4D97-AF65-F5344CB8AC3E}">
        <p14:creationId xmlns:p14="http://schemas.microsoft.com/office/powerpoint/2010/main" val="4271429002"/>
      </p:ext>
    </p:extLst>
  </p:cSld>
  <p:clrMapOvr>
    <a:masterClrMapping/>
  </p:clrMapOvr>
  <mc:AlternateContent xmlns:mc="http://schemas.openxmlformats.org/markup-compatibility/2006" xmlns:p14="http://schemas.microsoft.com/office/powerpoint/2010/main">
    <mc:Choice Requires="p14">
      <p:transition spd="slow" p14:dur="2000" advTm="70067"/>
    </mc:Choice>
    <mc:Fallback xmlns="">
      <p:transition spd="slow" advTm="700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C6FA-09CD-8C4D-84DD-2B2E620911F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Why not MLP?</a:t>
            </a:r>
            <a:endParaRPr lang="en-US" dirty="0"/>
          </a:p>
        </p:txBody>
      </p:sp>
      <p:sp>
        <p:nvSpPr>
          <p:cNvPr id="4" name="Text Placeholder 1">
            <a:extLst>
              <a:ext uri="{FF2B5EF4-FFF2-40B4-BE49-F238E27FC236}">
                <a16:creationId xmlns:a16="http://schemas.microsoft.com/office/drawing/2014/main" id="{41BB57EB-12BA-3346-BE92-9014D0C4470B}"/>
              </a:ext>
            </a:extLst>
          </p:cNvPr>
          <p:cNvSpPr txBox="1">
            <a:spLocks/>
          </p:cNvSpPr>
          <p:nvPr/>
        </p:nvSpPr>
        <p:spPr>
          <a:xfrm>
            <a:off x="4962187" y="770932"/>
            <a:ext cx="3941834" cy="33890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28 X 28 image is flattened to 784 pixels Array</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784 X 784 is number of parameters (weights) in first hidden layer. </a:t>
            </a:r>
            <a:r>
              <a:rPr lang="en-US" sz="1600" b="1" dirty="0">
                <a:solidFill>
                  <a:schemeClr val="tx1"/>
                </a:solidFill>
              </a:rPr>
              <a:t>614,656</a:t>
            </a:r>
            <a:r>
              <a:rPr lang="en-US" sz="1600" dirty="0">
                <a:solidFill>
                  <a:schemeClr val="tx1"/>
                </a:solidFill>
              </a:rPr>
              <a:t> </a:t>
            </a:r>
          </a:p>
          <a:p>
            <a:pPr marL="142875" indent="-142875">
              <a:buFont typeface="Arial" panose="020B0604020202020204" pitchFamily="34" charset="0"/>
              <a:buChar char="•"/>
            </a:pPr>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Number of parameters to learn is huge </a:t>
            </a:r>
          </a:p>
          <a:p>
            <a:pPr marL="142875" indent="-142875">
              <a:buFont typeface="Arial" panose="020B0604020202020204" pitchFamily="34" charset="0"/>
              <a:buChar char="•"/>
            </a:pPr>
            <a:endParaRPr lang="en-US" sz="1600" dirty="0">
              <a:solidFill>
                <a:schemeClr val="tx1"/>
              </a:solidFill>
            </a:endParaRPr>
          </a:p>
        </p:txBody>
      </p:sp>
      <p:pic>
        <p:nvPicPr>
          <p:cNvPr id="5" name="Content Placeholder 4">
            <a:extLst>
              <a:ext uri="{FF2B5EF4-FFF2-40B4-BE49-F238E27FC236}">
                <a16:creationId xmlns:a16="http://schemas.microsoft.com/office/drawing/2014/main" id="{8FC6DE50-3ADA-3343-BE21-2A3641AD28DF}"/>
              </a:ext>
            </a:extLst>
          </p:cNvPr>
          <p:cNvPicPr>
            <a:picLocks noChangeAspect="1"/>
          </p:cNvPicPr>
          <p:nvPr/>
        </p:nvPicPr>
        <p:blipFill>
          <a:blip r:embed="rId4"/>
          <a:stretch>
            <a:fillRect/>
          </a:stretch>
        </p:blipFill>
        <p:spPr>
          <a:xfrm>
            <a:off x="304800" y="1369219"/>
            <a:ext cx="4259019" cy="3387436"/>
          </a:xfrm>
          <a:prstGeom prst="rect">
            <a:avLst/>
          </a:prstGeom>
          <a:solidFill>
            <a:schemeClr val="tx1"/>
          </a:solidFill>
        </p:spPr>
      </p:pic>
      <p:sp>
        <p:nvSpPr>
          <p:cNvPr id="6" name="Title 1">
            <a:extLst>
              <a:ext uri="{FF2B5EF4-FFF2-40B4-BE49-F238E27FC236}">
                <a16:creationId xmlns:a16="http://schemas.microsoft.com/office/drawing/2014/main" id="{FA703F3A-C98D-004F-89AC-A0E5A16FD3C4}"/>
              </a:ext>
            </a:extLst>
          </p:cNvPr>
          <p:cNvSpPr txBox="1">
            <a:spLocks/>
          </p:cNvSpPr>
          <p:nvPr/>
        </p:nvSpPr>
        <p:spPr>
          <a:xfrm>
            <a:off x="2167365" y="590277"/>
            <a:ext cx="4765739" cy="325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TextBox 6">
            <a:extLst>
              <a:ext uri="{FF2B5EF4-FFF2-40B4-BE49-F238E27FC236}">
                <a16:creationId xmlns:a16="http://schemas.microsoft.com/office/drawing/2014/main" id="{98B8BEB3-D9F7-4944-A033-E2B26094E0EB}"/>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
        <p:nvSpPr>
          <p:cNvPr id="3" name="TextBox 2">
            <a:extLst>
              <a:ext uri="{FF2B5EF4-FFF2-40B4-BE49-F238E27FC236}">
                <a16:creationId xmlns:a16="http://schemas.microsoft.com/office/drawing/2014/main" id="{7BC001CB-C349-FC47-BC45-FD7129A7B9CE}"/>
              </a:ext>
            </a:extLst>
          </p:cNvPr>
          <p:cNvSpPr txBox="1"/>
          <p:nvPr/>
        </p:nvSpPr>
        <p:spPr>
          <a:xfrm>
            <a:off x="5105400" y="3638550"/>
            <a:ext cx="1920719" cy="369332"/>
          </a:xfrm>
          <a:prstGeom prst="rect">
            <a:avLst/>
          </a:prstGeom>
          <a:noFill/>
        </p:spPr>
        <p:txBody>
          <a:bodyPr wrap="none" rtlCol="0">
            <a:spAutoFit/>
          </a:bodyPr>
          <a:lstStyle/>
          <a:p>
            <a:r>
              <a:rPr lang="en-US" dirty="0"/>
              <a:t>Therefore, CNN!!</a:t>
            </a:r>
          </a:p>
        </p:txBody>
      </p:sp>
    </p:spTree>
    <p:custDataLst>
      <p:tags r:id="rId1"/>
    </p:custDataLst>
    <p:extLst>
      <p:ext uri="{BB962C8B-B14F-4D97-AF65-F5344CB8AC3E}">
        <p14:creationId xmlns:p14="http://schemas.microsoft.com/office/powerpoint/2010/main" val="4178479757"/>
      </p:ext>
    </p:extLst>
  </p:cSld>
  <p:clrMapOvr>
    <a:masterClrMapping/>
  </p:clrMapOvr>
  <mc:AlternateContent xmlns:mc="http://schemas.openxmlformats.org/markup-compatibility/2006" xmlns:p14="http://schemas.microsoft.com/office/powerpoint/2010/main">
    <mc:Choice Requires="p14">
      <p:transition spd="slow" p14:dur="2000" advTm="55889"/>
    </mc:Choice>
    <mc:Fallback xmlns="">
      <p:transition spd="slow" advTm="55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BD33-C1B0-C442-82AB-2E4EBBD54339}"/>
              </a:ext>
            </a:extLst>
          </p:cNvPr>
          <p:cNvSpPr>
            <a:spLocks noGrp="1"/>
          </p:cNvSpPr>
          <p:nvPr>
            <p:ph type="title"/>
          </p:nvPr>
        </p:nvSpPr>
        <p:spPr/>
        <p:txBody>
          <a:bodyPr/>
          <a:lstStyle/>
          <a:p>
            <a:r>
              <a:rPr lang="en-US" dirty="0"/>
              <a:t>Basic CNN architecture</a:t>
            </a:r>
          </a:p>
        </p:txBody>
      </p:sp>
      <p:pic>
        <p:nvPicPr>
          <p:cNvPr id="4" name="Content Placeholder 3">
            <a:extLst>
              <a:ext uri="{FF2B5EF4-FFF2-40B4-BE49-F238E27FC236}">
                <a16:creationId xmlns:a16="http://schemas.microsoft.com/office/drawing/2014/main" id="{D8B7C182-6CD2-1746-B40A-B2626A861B29}"/>
              </a:ext>
            </a:extLst>
          </p:cNvPr>
          <p:cNvPicPr>
            <a:picLocks noGrp="1" noChangeAspect="1"/>
          </p:cNvPicPr>
          <p:nvPr>
            <p:ph idx="1"/>
          </p:nvPr>
        </p:nvPicPr>
        <p:blipFill>
          <a:blip r:embed="rId4"/>
          <a:stretch>
            <a:fillRect/>
          </a:stretch>
        </p:blipFill>
        <p:spPr>
          <a:xfrm>
            <a:off x="3810000" y="1752699"/>
            <a:ext cx="5144416" cy="1829528"/>
          </a:xfrm>
          <a:prstGeom prst="rect">
            <a:avLst/>
          </a:prstGeom>
        </p:spPr>
      </p:pic>
      <p:pic>
        <p:nvPicPr>
          <p:cNvPr id="5" name="Picture 4">
            <a:extLst>
              <a:ext uri="{FF2B5EF4-FFF2-40B4-BE49-F238E27FC236}">
                <a16:creationId xmlns:a16="http://schemas.microsoft.com/office/drawing/2014/main" id="{6601FB7C-B998-B641-AFA4-A98EC48030ED}"/>
              </a:ext>
            </a:extLst>
          </p:cNvPr>
          <p:cNvPicPr>
            <a:picLocks noChangeAspect="1"/>
          </p:cNvPicPr>
          <p:nvPr/>
        </p:nvPicPr>
        <p:blipFill>
          <a:blip r:embed="rId5"/>
          <a:stretch>
            <a:fillRect/>
          </a:stretch>
        </p:blipFill>
        <p:spPr>
          <a:xfrm>
            <a:off x="76200" y="1769268"/>
            <a:ext cx="3657600" cy="1796391"/>
          </a:xfrm>
          <a:prstGeom prst="rect">
            <a:avLst/>
          </a:prstGeom>
        </p:spPr>
      </p:pic>
      <p:sp>
        <p:nvSpPr>
          <p:cNvPr id="6" name="TextBox 5">
            <a:extLst>
              <a:ext uri="{FF2B5EF4-FFF2-40B4-BE49-F238E27FC236}">
                <a16:creationId xmlns:a16="http://schemas.microsoft.com/office/drawing/2014/main" id="{3827BD20-717B-9441-B532-F17724C95778}"/>
              </a:ext>
            </a:extLst>
          </p:cNvPr>
          <p:cNvSpPr txBox="1"/>
          <p:nvPr/>
        </p:nvSpPr>
        <p:spPr>
          <a:xfrm>
            <a:off x="1295400" y="3790950"/>
            <a:ext cx="636713" cy="369332"/>
          </a:xfrm>
          <a:prstGeom prst="rect">
            <a:avLst/>
          </a:prstGeom>
          <a:noFill/>
        </p:spPr>
        <p:txBody>
          <a:bodyPr wrap="none" rtlCol="0">
            <a:spAutoFit/>
          </a:bodyPr>
          <a:lstStyle/>
          <a:p>
            <a:r>
              <a:rPr lang="en-US" dirty="0"/>
              <a:t>MLP</a:t>
            </a:r>
          </a:p>
        </p:txBody>
      </p:sp>
      <p:sp>
        <p:nvSpPr>
          <p:cNvPr id="7" name="TextBox 6">
            <a:extLst>
              <a:ext uri="{FF2B5EF4-FFF2-40B4-BE49-F238E27FC236}">
                <a16:creationId xmlns:a16="http://schemas.microsoft.com/office/drawing/2014/main" id="{F1C8C76D-B1A2-7E4F-B8A2-2C5646DBC01C}"/>
              </a:ext>
            </a:extLst>
          </p:cNvPr>
          <p:cNvSpPr txBox="1"/>
          <p:nvPr/>
        </p:nvSpPr>
        <p:spPr>
          <a:xfrm>
            <a:off x="3415443" y="3790950"/>
            <a:ext cx="510076"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D523609-BEC9-C845-ACB6-50D4A406DD8D}"/>
              </a:ext>
            </a:extLst>
          </p:cNvPr>
          <p:cNvSpPr txBox="1"/>
          <p:nvPr/>
        </p:nvSpPr>
        <p:spPr>
          <a:xfrm>
            <a:off x="6127170" y="3790950"/>
            <a:ext cx="654346" cy="369332"/>
          </a:xfrm>
          <a:prstGeom prst="rect">
            <a:avLst/>
          </a:prstGeom>
          <a:noFill/>
        </p:spPr>
        <p:txBody>
          <a:bodyPr wrap="none" rtlCol="0">
            <a:spAutoFit/>
          </a:bodyPr>
          <a:lstStyle/>
          <a:p>
            <a:r>
              <a:rPr lang="en-US" dirty="0"/>
              <a:t>CNN</a:t>
            </a:r>
          </a:p>
        </p:txBody>
      </p:sp>
      <p:sp>
        <p:nvSpPr>
          <p:cNvPr id="9" name="TextBox 8">
            <a:extLst>
              <a:ext uri="{FF2B5EF4-FFF2-40B4-BE49-F238E27FC236}">
                <a16:creationId xmlns:a16="http://schemas.microsoft.com/office/drawing/2014/main" id="{A533FE19-48C9-C94C-9A15-116A728DCE27}"/>
              </a:ext>
            </a:extLst>
          </p:cNvPr>
          <p:cNvSpPr txBox="1"/>
          <p:nvPr/>
        </p:nvSpPr>
        <p:spPr>
          <a:xfrm>
            <a:off x="304800" y="4705350"/>
            <a:ext cx="1648208" cy="338554"/>
          </a:xfrm>
          <a:prstGeom prst="rect">
            <a:avLst/>
          </a:prstGeom>
          <a:noFill/>
        </p:spPr>
        <p:txBody>
          <a:bodyPr wrap="none" rtlCol="0">
            <a:spAutoFit/>
          </a:bodyPr>
          <a:lstStyle/>
          <a:p>
            <a:r>
              <a:rPr lang="en-US" sz="1600" dirty="0"/>
              <a:t>Source: </a:t>
            </a:r>
            <a:r>
              <a:rPr lang="en-US" sz="1600" dirty="0">
                <a:hlinkClick r:id="rId6"/>
              </a:rPr>
              <a:t>CS231n</a:t>
            </a:r>
            <a:endParaRPr lang="en-US" sz="1600" dirty="0"/>
          </a:p>
        </p:txBody>
      </p:sp>
      <p:pic>
        <p:nvPicPr>
          <p:cNvPr id="10" name="Picture 9">
            <a:extLst>
              <a:ext uri="{FF2B5EF4-FFF2-40B4-BE49-F238E27FC236}">
                <a16:creationId xmlns:a16="http://schemas.microsoft.com/office/drawing/2014/main" id="{A1D67732-A79A-8144-AFD1-3D750E58B400}"/>
              </a:ext>
            </a:extLst>
          </p:cNvPr>
          <p:cNvPicPr>
            <a:picLocks noChangeAspect="1"/>
          </p:cNvPicPr>
          <p:nvPr/>
        </p:nvPicPr>
        <p:blipFill>
          <a:blip r:embed="rId7"/>
          <a:stretch>
            <a:fillRect/>
          </a:stretch>
        </p:blipFill>
        <p:spPr>
          <a:xfrm>
            <a:off x="1143000" y="1268018"/>
            <a:ext cx="6858000" cy="3055896"/>
          </a:xfrm>
          <a:prstGeom prst="rect">
            <a:avLst/>
          </a:prstGeom>
        </p:spPr>
      </p:pic>
      <p:sp>
        <p:nvSpPr>
          <p:cNvPr id="12" name="TextBox 11">
            <a:extLst>
              <a:ext uri="{FF2B5EF4-FFF2-40B4-BE49-F238E27FC236}">
                <a16:creationId xmlns:a16="http://schemas.microsoft.com/office/drawing/2014/main" id="{93CEFCE2-F03E-C44C-8921-E43A8BDE64BD}"/>
              </a:ext>
            </a:extLst>
          </p:cNvPr>
          <p:cNvSpPr txBox="1"/>
          <p:nvPr/>
        </p:nvSpPr>
        <p:spPr>
          <a:xfrm>
            <a:off x="6781516" y="4705350"/>
            <a:ext cx="958917" cy="369332"/>
          </a:xfrm>
          <a:prstGeom prst="rect">
            <a:avLst/>
          </a:prstGeom>
          <a:noFill/>
        </p:spPr>
        <p:txBody>
          <a:bodyPr wrap="none" rtlCol="0">
            <a:spAutoFit/>
          </a:bodyPr>
          <a:lstStyle/>
          <a:p>
            <a:r>
              <a:rPr lang="en-US" dirty="0">
                <a:hlinkClick r:id="rId8"/>
              </a:rPr>
              <a:t>Source</a:t>
            </a:r>
            <a:r>
              <a:rPr lang="en-US" dirty="0"/>
              <a:t> </a:t>
            </a:r>
          </a:p>
        </p:txBody>
      </p:sp>
    </p:spTree>
    <p:custDataLst>
      <p:tags r:id="rId1"/>
    </p:custDataLst>
    <p:extLst>
      <p:ext uri="{BB962C8B-B14F-4D97-AF65-F5344CB8AC3E}">
        <p14:creationId xmlns:p14="http://schemas.microsoft.com/office/powerpoint/2010/main" val="3841558593"/>
      </p:ext>
    </p:extLst>
  </p:cSld>
  <p:clrMapOvr>
    <a:masterClrMapping/>
  </p:clrMapOvr>
  <mc:AlternateContent xmlns:mc="http://schemas.openxmlformats.org/markup-compatibility/2006" xmlns:p14="http://schemas.microsoft.com/office/powerpoint/2010/main">
    <mc:Choice Requires="p14">
      <p:transition spd="slow" p14:dur="2000" advTm="77924"/>
    </mc:Choice>
    <mc:Fallback xmlns="">
      <p:transition spd="slow" advTm="7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B3F-9937-9443-9CD6-7EB50120E6CA}"/>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Kernel</a:t>
            </a:r>
            <a:endParaRPr lang="en-US" dirty="0"/>
          </a:p>
        </p:txBody>
      </p:sp>
      <p:sp>
        <p:nvSpPr>
          <p:cNvPr id="4" name="Text Placeholder 1">
            <a:extLst>
              <a:ext uri="{FF2B5EF4-FFF2-40B4-BE49-F238E27FC236}">
                <a16:creationId xmlns:a16="http://schemas.microsoft.com/office/drawing/2014/main" id="{C3523407-26F4-B641-BD29-BBCB6776C5EF}"/>
              </a:ext>
            </a:extLst>
          </p:cNvPr>
          <p:cNvSpPr txBox="1">
            <a:spLocks/>
          </p:cNvSpPr>
          <p:nvPr/>
        </p:nvSpPr>
        <p:spPr>
          <a:xfrm>
            <a:off x="4874000" y="1315646"/>
            <a:ext cx="3941834" cy="338900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Input image is an </a:t>
            </a:r>
            <a:r>
              <a:rPr lang="en-US" sz="1600" dirty="0" err="1">
                <a:solidFill>
                  <a:schemeClr val="tx1"/>
                </a:solidFill>
              </a:rPr>
              <a:t>NDArray</a:t>
            </a:r>
            <a:endParaRPr lang="en-US" sz="1600" dirty="0">
              <a:solidFill>
                <a:schemeClr val="tx1"/>
              </a:solidFill>
            </a:endParaRP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Filter (</a:t>
            </a:r>
            <a:r>
              <a:rPr lang="en-US" sz="1600" b="1" dirty="0">
                <a:solidFill>
                  <a:schemeClr val="tx1"/>
                </a:solidFill>
              </a:rPr>
              <a:t>Kernel</a:t>
            </a:r>
            <a:r>
              <a:rPr lang="en-US" sz="1600" dirty="0">
                <a:solidFill>
                  <a:schemeClr val="tx1"/>
                </a:solidFill>
              </a:rPr>
              <a:t>): Another smaller </a:t>
            </a:r>
            <a:r>
              <a:rPr lang="en-US" sz="1600" dirty="0" err="1">
                <a:solidFill>
                  <a:schemeClr val="tx1"/>
                </a:solidFill>
              </a:rPr>
              <a:t>NDArray</a:t>
            </a:r>
            <a:r>
              <a:rPr lang="en-US" sz="1600" dirty="0">
                <a:solidFill>
                  <a:schemeClr val="tx1"/>
                </a:solidFill>
              </a:rPr>
              <a:t>.  Moved across the image. Multiply elementwise and take the sum</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Feature Map: Output of moving a Kernel across the image</a:t>
            </a:r>
          </a:p>
          <a:p>
            <a:endParaRPr lang="en-US" sz="1600" dirty="0">
              <a:solidFill>
                <a:schemeClr val="tx1"/>
              </a:solidFill>
            </a:endParaRPr>
          </a:p>
          <a:p>
            <a:pPr marL="142875" indent="-142875">
              <a:buFont typeface="Arial" panose="020B0604020202020204" pitchFamily="34" charset="0"/>
              <a:buChar char="•"/>
            </a:pPr>
            <a:r>
              <a:rPr lang="en-US" sz="1600" b="1" dirty="0">
                <a:solidFill>
                  <a:schemeClr val="tx1"/>
                </a:solidFill>
              </a:rPr>
              <a:t>Kernel is learnt</a:t>
            </a:r>
            <a:r>
              <a:rPr lang="en-US" sz="1600" dirty="0">
                <a:solidFill>
                  <a:schemeClr val="tx1"/>
                </a:solidFill>
              </a:rPr>
              <a:t>: Network changes the values for the Kernel and see what works best. This is called training (learning)</a:t>
            </a:r>
          </a:p>
          <a:p>
            <a:endParaRPr lang="en-US" sz="1600" dirty="0">
              <a:solidFill>
                <a:schemeClr val="tx1"/>
              </a:solidFill>
            </a:endParaRPr>
          </a:p>
        </p:txBody>
      </p:sp>
      <p:pic>
        <p:nvPicPr>
          <p:cNvPr id="5" name="Content Placeholder 4">
            <a:extLst>
              <a:ext uri="{FF2B5EF4-FFF2-40B4-BE49-F238E27FC236}">
                <a16:creationId xmlns:a16="http://schemas.microsoft.com/office/drawing/2014/main" id="{BF430C86-5165-C34C-A7DC-6BB977CF3DB5}"/>
              </a:ext>
            </a:extLst>
          </p:cNvPr>
          <p:cNvPicPr>
            <a:picLocks noChangeAspect="1"/>
          </p:cNvPicPr>
          <p:nvPr/>
        </p:nvPicPr>
        <p:blipFill>
          <a:blip r:embed="rId4"/>
          <a:stretch>
            <a:fillRect/>
          </a:stretch>
        </p:blipFill>
        <p:spPr>
          <a:xfrm>
            <a:off x="320153" y="1516521"/>
            <a:ext cx="4553848" cy="2449776"/>
          </a:xfrm>
          <a:prstGeom prst="rect">
            <a:avLst/>
          </a:prstGeom>
          <a:solidFill>
            <a:schemeClr val="tx1"/>
          </a:solidFill>
        </p:spPr>
      </p:pic>
      <p:sp>
        <p:nvSpPr>
          <p:cNvPr id="6" name="Title 1">
            <a:extLst>
              <a:ext uri="{FF2B5EF4-FFF2-40B4-BE49-F238E27FC236}">
                <a16:creationId xmlns:a16="http://schemas.microsoft.com/office/drawing/2014/main" id="{0675E733-6FB5-ED40-AD93-33CE5491EE2E}"/>
              </a:ext>
            </a:extLst>
          </p:cNvPr>
          <p:cNvSpPr txBox="1">
            <a:spLocks/>
          </p:cNvSpPr>
          <p:nvPr/>
        </p:nvSpPr>
        <p:spPr>
          <a:xfrm>
            <a:off x="1607820" y="44393"/>
            <a:ext cx="5451348"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Slide Number Placeholder 3">
            <a:extLst>
              <a:ext uri="{FF2B5EF4-FFF2-40B4-BE49-F238E27FC236}">
                <a16:creationId xmlns:a16="http://schemas.microsoft.com/office/drawing/2014/main" id="{1CB60CF9-01FC-1246-85BF-F01BCD95C14A}"/>
              </a:ext>
            </a:extLst>
          </p:cNvPr>
          <p:cNvSpPr txBox="1">
            <a:spLocks/>
          </p:cNvSpPr>
          <p:nvPr/>
        </p:nvSpPr>
        <p:spPr>
          <a:xfrm>
            <a:off x="0" y="492953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67\</a:t>
            </a:r>
          </a:p>
        </p:txBody>
      </p:sp>
    </p:spTree>
    <p:custDataLst>
      <p:tags r:id="rId1"/>
    </p:custDataLst>
    <p:extLst>
      <p:ext uri="{BB962C8B-B14F-4D97-AF65-F5344CB8AC3E}">
        <p14:creationId xmlns:p14="http://schemas.microsoft.com/office/powerpoint/2010/main" val="316208076"/>
      </p:ext>
    </p:extLst>
  </p:cSld>
  <p:clrMapOvr>
    <a:masterClrMapping/>
  </p:clrMapOvr>
  <mc:AlternateContent xmlns:mc="http://schemas.openxmlformats.org/markup-compatibility/2006" xmlns:p14="http://schemas.microsoft.com/office/powerpoint/2010/main">
    <mc:Choice Requires="p14">
      <p:transition spd="slow" p14:dur="2000" advTm="2247"/>
    </mc:Choice>
    <mc:Fallback xmlns="">
      <p:transition spd="slow" advTm="2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4624-E217-F847-891A-1A257FFC2510}"/>
              </a:ext>
            </a:extLst>
          </p:cNvPr>
          <p:cNvSpPr>
            <a:spLocks noGrp="1"/>
          </p:cNvSpPr>
          <p:nvPr>
            <p:ph type="title"/>
          </p:nvPr>
        </p:nvSpPr>
        <p:spPr/>
        <p:txBody>
          <a:bodyPr>
            <a:normAutofit fontScale="90000"/>
          </a:bodyPr>
          <a:lstStyle/>
          <a:p>
            <a:r>
              <a:rPr lang="en-US" sz="3600" b="1" dirty="0">
                <a:solidFill>
                  <a:schemeClr val="bg2"/>
                </a:solidFill>
                <a:latin typeface="Century Gothic" panose="020B0502020202020204" pitchFamily="34" charset="0"/>
              </a:rPr>
              <a:t>CNN Building Blocks  - Convolution</a:t>
            </a:r>
            <a:endParaRPr lang="en-US" dirty="0"/>
          </a:p>
        </p:txBody>
      </p:sp>
      <p:sp>
        <p:nvSpPr>
          <p:cNvPr id="3" name="Content Placeholder 2">
            <a:extLst>
              <a:ext uri="{FF2B5EF4-FFF2-40B4-BE49-F238E27FC236}">
                <a16:creationId xmlns:a16="http://schemas.microsoft.com/office/drawing/2014/main" id="{752FA2ED-04C7-4641-A3DA-7AD3E8BF4DA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98E166B-7C08-D54E-B7E0-CD4C107647F8}"/>
              </a:ext>
            </a:extLst>
          </p:cNvPr>
          <p:cNvPicPr>
            <a:picLocks noChangeAspect="1"/>
          </p:cNvPicPr>
          <p:nvPr/>
        </p:nvPicPr>
        <p:blipFill>
          <a:blip r:embed="rId3"/>
          <a:stretch>
            <a:fillRect/>
          </a:stretch>
        </p:blipFill>
        <p:spPr>
          <a:xfrm>
            <a:off x="226422" y="1649565"/>
            <a:ext cx="4269378" cy="2702812"/>
          </a:xfrm>
          <a:prstGeom prst="rect">
            <a:avLst/>
          </a:prstGeom>
        </p:spPr>
      </p:pic>
      <p:sp>
        <p:nvSpPr>
          <p:cNvPr id="5" name="Text Placeholder 3">
            <a:extLst>
              <a:ext uri="{FF2B5EF4-FFF2-40B4-BE49-F238E27FC236}">
                <a16:creationId xmlns:a16="http://schemas.microsoft.com/office/drawing/2014/main" id="{5AD7798C-150C-9546-849B-B42970C9AF80}"/>
              </a:ext>
            </a:extLst>
          </p:cNvPr>
          <p:cNvSpPr txBox="1">
            <a:spLocks/>
          </p:cNvSpPr>
          <p:nvPr/>
        </p:nvSpPr>
        <p:spPr>
          <a:xfrm>
            <a:off x="4692015" y="2311180"/>
            <a:ext cx="4168522" cy="127727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sz="1800" dirty="0">
                <a:solidFill>
                  <a:schemeClr val="tx1"/>
                </a:solidFill>
              </a:rPr>
              <a:t>You are seeing a piece of image </a:t>
            </a:r>
          </a:p>
          <a:p>
            <a:r>
              <a:rPr lang="en-US" sz="1800" dirty="0">
                <a:solidFill>
                  <a:schemeClr val="tx1"/>
                </a:solidFill>
              </a:rPr>
              <a:t>together at once (Spatial information)</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r>
              <a:rPr lang="en-US" sz="1800" dirty="0">
                <a:solidFill>
                  <a:schemeClr val="tx1"/>
                </a:solidFill>
              </a:rPr>
              <a:t>Multiple Kernels (filters)</a:t>
            </a:r>
          </a:p>
          <a:p>
            <a:r>
              <a:rPr lang="en-US" sz="1800" dirty="0">
                <a:solidFill>
                  <a:schemeClr val="tx1"/>
                </a:solidFill>
              </a:rPr>
              <a:t>(Edges, Curves, a Color etc...)</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endParaRPr lang="en-US" sz="1800" dirty="0">
              <a:solidFill>
                <a:schemeClr val="tx1"/>
              </a:solidFill>
            </a:endParaRPr>
          </a:p>
        </p:txBody>
      </p:sp>
    </p:spTree>
    <p:custDataLst>
      <p:tags r:id="rId1"/>
    </p:custDataLst>
    <p:extLst>
      <p:ext uri="{BB962C8B-B14F-4D97-AF65-F5344CB8AC3E}">
        <p14:creationId xmlns:p14="http://schemas.microsoft.com/office/powerpoint/2010/main" val="42175425"/>
      </p:ext>
    </p:extLst>
  </p:cSld>
  <p:clrMapOvr>
    <a:masterClrMapping/>
  </p:clrMapOvr>
  <mc:AlternateContent xmlns:mc="http://schemas.openxmlformats.org/markup-compatibility/2006" xmlns:p14="http://schemas.microsoft.com/office/powerpoint/2010/main">
    <mc:Choice Requires="p14">
      <p:transition spd="slow" p14:dur="2000" advTm="6177"/>
    </mc:Choice>
    <mc:Fallback xmlns="">
      <p:transition spd="slow" advTm="6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447C-EE1E-1742-9DE2-AC7055F5E34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Pooling</a:t>
            </a:r>
            <a:endParaRPr lang="en-US" dirty="0"/>
          </a:p>
        </p:txBody>
      </p:sp>
      <p:sp>
        <p:nvSpPr>
          <p:cNvPr id="3" name="Content Placeholder 2">
            <a:extLst>
              <a:ext uri="{FF2B5EF4-FFF2-40B4-BE49-F238E27FC236}">
                <a16:creationId xmlns:a16="http://schemas.microsoft.com/office/drawing/2014/main" id="{90506BDB-A749-6C43-9903-D0256AB315F8}"/>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1CBBEEB-A88C-C643-9A65-7703A9E35B02}"/>
              </a:ext>
            </a:extLst>
          </p:cNvPr>
          <p:cNvPicPr>
            <a:picLocks noChangeAspect="1"/>
          </p:cNvPicPr>
          <p:nvPr/>
        </p:nvPicPr>
        <p:blipFill>
          <a:blip r:embed="rId3"/>
          <a:stretch>
            <a:fillRect/>
          </a:stretch>
        </p:blipFill>
        <p:spPr>
          <a:xfrm>
            <a:off x="239396" y="1532334"/>
            <a:ext cx="4180818" cy="2937273"/>
          </a:xfrm>
          <a:prstGeom prst="rect">
            <a:avLst/>
          </a:prstGeom>
        </p:spPr>
      </p:pic>
      <p:sp>
        <p:nvSpPr>
          <p:cNvPr id="5" name="Title 1">
            <a:extLst>
              <a:ext uri="{FF2B5EF4-FFF2-40B4-BE49-F238E27FC236}">
                <a16:creationId xmlns:a16="http://schemas.microsoft.com/office/drawing/2014/main" id="{78CB0D26-0AE7-F741-A3D6-DC0EB8FFCC1F}"/>
              </a:ext>
            </a:extLst>
          </p:cNvPr>
          <p:cNvSpPr txBox="1">
            <a:spLocks/>
          </p:cNvSpPr>
          <p:nvPr/>
        </p:nvSpPr>
        <p:spPr>
          <a:xfrm>
            <a:off x="1865376" y="233365"/>
            <a:ext cx="5670804"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BED7376C-00EC-644D-9B88-6434046CB84E}"/>
              </a:ext>
            </a:extLst>
          </p:cNvPr>
          <p:cNvSpPr txBox="1">
            <a:spLocks/>
          </p:cNvSpPr>
          <p:nvPr/>
        </p:nvSpPr>
        <p:spPr>
          <a:xfrm>
            <a:off x="4904085" y="1046375"/>
            <a:ext cx="4095136" cy="329320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More the parameters, more time to learn, more complex it is</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Take a representative from a group i.e., </a:t>
            </a:r>
            <a:r>
              <a:rPr lang="en-US" sz="1600" b="1" dirty="0">
                <a:solidFill>
                  <a:schemeClr val="tx1"/>
                </a:solidFill>
              </a:rPr>
              <a:t>pool the candidates and take a representative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Types: Max Pooling, </a:t>
            </a:r>
            <a:r>
              <a:rPr lang="en-US" sz="1600" dirty="0" err="1">
                <a:solidFill>
                  <a:schemeClr val="tx1"/>
                </a:solidFill>
              </a:rPr>
              <a:t>Avg</a:t>
            </a:r>
            <a:r>
              <a:rPr lang="en-US" sz="1600" dirty="0">
                <a:solidFill>
                  <a:schemeClr val="tx1"/>
                </a:solidFill>
              </a:rPr>
              <a:t> Pooling, Min Pooling and more…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Max Pooling is commonly used technique</a:t>
            </a:r>
          </a:p>
          <a:p>
            <a:endParaRPr lang="en-US" sz="1600" dirty="0">
              <a:solidFill>
                <a:schemeClr val="tx1"/>
              </a:solidFill>
            </a:endParaRPr>
          </a:p>
        </p:txBody>
      </p:sp>
      <p:sp>
        <p:nvSpPr>
          <p:cNvPr id="7" name="Slide Number Placeholder 3">
            <a:extLst>
              <a:ext uri="{FF2B5EF4-FFF2-40B4-BE49-F238E27FC236}">
                <a16:creationId xmlns:a16="http://schemas.microsoft.com/office/drawing/2014/main" id="{E91E6707-74C4-A64C-A7BE-EE8679FB8A1C}"/>
              </a:ext>
            </a:extLst>
          </p:cNvPr>
          <p:cNvSpPr txBox="1">
            <a:spLocks/>
          </p:cNvSpPr>
          <p:nvPr/>
        </p:nvSpPr>
        <p:spPr>
          <a:xfrm>
            <a:off x="38100" y="504315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69</a:t>
            </a:r>
          </a:p>
        </p:txBody>
      </p:sp>
    </p:spTree>
    <p:custDataLst>
      <p:tags r:id="rId1"/>
    </p:custDataLst>
    <p:extLst>
      <p:ext uri="{BB962C8B-B14F-4D97-AF65-F5344CB8AC3E}">
        <p14:creationId xmlns:p14="http://schemas.microsoft.com/office/powerpoint/2010/main" val="4173189949"/>
      </p:ext>
    </p:extLst>
  </p:cSld>
  <p:clrMapOvr>
    <a:masterClrMapping/>
  </p:clrMapOvr>
  <mc:AlternateContent xmlns:mc="http://schemas.openxmlformats.org/markup-compatibility/2006" xmlns:p14="http://schemas.microsoft.com/office/powerpoint/2010/main">
    <mc:Choice Requires="p14">
      <p:transition spd="slow" p14:dur="2000" advTm="61257"/>
    </mc:Choice>
    <mc:Fallback xmlns="">
      <p:transition spd="slow" advTm="61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4"/>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4"/>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5524098" y="4646193"/>
            <a:ext cx="3619902" cy="338554"/>
          </a:xfrm>
          <a:prstGeom prst="rect">
            <a:avLst/>
          </a:prstGeom>
        </p:spPr>
        <p:txBody>
          <a:bodyPr wrap="none">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https://</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mxnet.incubator.apache.org</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492637" y="2495550"/>
            <a:ext cx="2334726" cy="797698"/>
          </a:xfrm>
          <a:prstGeom prst="rect">
            <a:avLst/>
          </a:prstGeom>
        </p:spPr>
      </p:pic>
    </p:spTree>
    <p:custDataLst>
      <p:tags r:id="rId1"/>
    </p:custDataLst>
    <p:extLst>
      <p:ext uri="{BB962C8B-B14F-4D97-AF65-F5344CB8AC3E}">
        <p14:creationId xmlns:p14="http://schemas.microsoft.com/office/powerpoint/2010/main" val="3675758816"/>
      </p:ext>
    </p:extLst>
  </p:cSld>
  <p:clrMapOvr>
    <a:masterClrMapping/>
  </p:clrMapOvr>
  <mc:AlternateContent xmlns:mc="http://schemas.openxmlformats.org/markup-compatibility/2006" xmlns:p14="http://schemas.microsoft.com/office/powerpoint/2010/main">
    <mc:Choice Requires="p14">
      <p:transition spd="med" p14:dur="700" advTm="62152">
        <p:fade/>
      </p:transition>
    </mc:Choice>
    <mc:Fallback xmlns="">
      <p:transition spd="med" advTm="62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33400" y="1268018"/>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Introduction to Deep Learning</a:t>
            </a:r>
          </a:p>
          <a:p>
            <a:pPr marL="428615" indent="-428615">
              <a:lnSpc>
                <a:spcPct val="150000"/>
              </a:lnSpc>
              <a:buFont typeface="Arial" panose="020B0604020202020204" pitchFamily="34" charset="0"/>
              <a:buChar char="•"/>
            </a:pPr>
            <a:r>
              <a:rPr lang="en-US" sz="2700" dirty="0"/>
              <a:t>Convolutional Neural Network (CNN)</a:t>
            </a:r>
          </a:p>
          <a:p>
            <a:pPr marL="428615" indent="-428615">
              <a:lnSpc>
                <a:spcPct val="150000"/>
              </a:lnSpc>
              <a:buFont typeface="Arial" panose="020B0604020202020204" pitchFamily="34" charset="0"/>
              <a:buChar char="•"/>
            </a:pPr>
            <a:r>
              <a:rPr lang="en-US" sz="2700" dirty="0"/>
              <a:t>Apache </a:t>
            </a:r>
            <a:r>
              <a:rPr lang="en-US" sz="2700" dirty="0" err="1"/>
              <a:t>MXNet</a:t>
            </a:r>
            <a:r>
              <a:rPr lang="en-US" sz="2700" dirty="0"/>
              <a:t> &amp; Amazon </a:t>
            </a:r>
            <a:r>
              <a:rPr lang="en-US" sz="2700"/>
              <a:t>SageMaker</a:t>
            </a:r>
            <a:endParaRPr lang="en-US" sz="2700" dirty="0"/>
          </a:p>
          <a:p>
            <a:pPr marL="428615" indent="-428615">
              <a:lnSpc>
                <a:spcPct val="150000"/>
              </a:lnSpc>
              <a:buFont typeface="Arial" panose="020B0604020202020204" pitchFamily="34" charset="0"/>
              <a:buChar char="•"/>
            </a:pPr>
            <a:r>
              <a:rPr lang="en-US" sz="2700" dirty="0" err="1"/>
              <a:t>MXNet</a:t>
            </a:r>
            <a:r>
              <a:rPr lang="en-US" sz="2700" dirty="0"/>
              <a:t> Model Server (MMS)</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5071" y="160238"/>
            <a:ext cx="4479132" cy="545307"/>
          </a:xfrm>
        </p:spPr>
        <p:txBody>
          <a:bodyPr>
            <a:normAutofit fontScale="90000"/>
          </a:bodyPr>
          <a:lstStyle/>
          <a:p>
            <a:r>
              <a:rPr lang="en-US" sz="3000" b="1" dirty="0">
                <a:solidFill>
                  <a:schemeClr val="bg2"/>
                </a:solidFill>
                <a:latin typeface="Century Gothic" panose="020B0502020202020204" pitchFamily="34" charset="0"/>
              </a:rPr>
              <a:t>Multi-language Support</a:t>
            </a:r>
          </a:p>
        </p:txBody>
      </p:sp>
      <p:sp>
        <p:nvSpPr>
          <p:cNvPr id="5" name="Rounded Rectangle 4">
            <a:extLst>
              <a:ext uri="{FF2B5EF4-FFF2-40B4-BE49-F238E27FC236}">
                <a16:creationId xmlns:a16="http://schemas.microsoft.com/office/drawing/2014/main" id="{4F6A280B-C475-4C4D-A6D3-2A7650A5199B}"/>
              </a:ext>
            </a:extLst>
          </p:cNvPr>
          <p:cNvSpPr/>
          <p:nvPr/>
        </p:nvSpPr>
        <p:spPr>
          <a:xfrm>
            <a:off x="3883743" y="3896090"/>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6" name="Rounded Rectangle 5">
            <a:extLst>
              <a:ext uri="{FF2B5EF4-FFF2-40B4-BE49-F238E27FC236}">
                <a16:creationId xmlns:a16="http://schemas.microsoft.com/office/drawing/2014/main" id="{1C721851-4AE7-7D43-BFF8-813AC7A9D642}"/>
              </a:ext>
            </a:extLst>
          </p:cNvPr>
          <p:cNvSpPr/>
          <p:nvPr/>
        </p:nvSpPr>
        <p:spPr>
          <a:xfrm>
            <a:off x="5983373"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7" name="Rounded Rectangle 6">
            <a:extLst>
              <a:ext uri="{FF2B5EF4-FFF2-40B4-BE49-F238E27FC236}">
                <a16:creationId xmlns:a16="http://schemas.microsoft.com/office/drawing/2014/main" id="{77A2C171-C7D3-724A-8E57-561B7220197C}"/>
              </a:ext>
            </a:extLst>
          </p:cNvPr>
          <p:cNvSpPr/>
          <p:nvPr/>
        </p:nvSpPr>
        <p:spPr>
          <a:xfrm>
            <a:off x="673880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Clojure</a:t>
            </a:r>
          </a:p>
        </p:txBody>
      </p:sp>
      <p:sp>
        <p:nvSpPr>
          <p:cNvPr id="8" name="Rounded Rectangle 7">
            <a:extLst>
              <a:ext uri="{FF2B5EF4-FFF2-40B4-BE49-F238E27FC236}">
                <a16:creationId xmlns:a16="http://schemas.microsoft.com/office/drawing/2014/main" id="{6293CB79-FA58-0A44-9531-B673691289F3}"/>
              </a:ext>
            </a:extLst>
          </p:cNvPr>
          <p:cNvSpPr/>
          <p:nvPr/>
        </p:nvSpPr>
        <p:spPr>
          <a:xfrm>
            <a:off x="4824637"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Julia</a:t>
            </a:r>
          </a:p>
        </p:txBody>
      </p:sp>
      <p:sp>
        <p:nvSpPr>
          <p:cNvPr id="9" name="Rounded Rectangle 8">
            <a:extLst>
              <a:ext uri="{FF2B5EF4-FFF2-40B4-BE49-F238E27FC236}">
                <a16:creationId xmlns:a16="http://schemas.microsoft.com/office/drawing/2014/main" id="{362F348F-376F-6D4F-9B83-6D2FC5E459B2}"/>
              </a:ext>
            </a:extLst>
          </p:cNvPr>
          <p:cNvSpPr/>
          <p:nvPr/>
        </p:nvSpPr>
        <p:spPr>
          <a:xfrm>
            <a:off x="2910474"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Perl</a:t>
            </a:r>
          </a:p>
        </p:txBody>
      </p:sp>
      <p:sp>
        <p:nvSpPr>
          <p:cNvPr id="10" name="Rounded Rectangle 9">
            <a:extLst>
              <a:ext uri="{FF2B5EF4-FFF2-40B4-BE49-F238E27FC236}">
                <a16:creationId xmlns:a16="http://schemas.microsoft.com/office/drawing/2014/main" id="{2EDA2644-F371-0B4F-A37D-BEF1F9DEC1EC}"/>
              </a:ext>
            </a:extLst>
          </p:cNvPr>
          <p:cNvSpPr/>
          <p:nvPr/>
        </p:nvSpPr>
        <p:spPr>
          <a:xfrm>
            <a:off x="99631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R</a:t>
            </a:r>
          </a:p>
        </p:txBody>
      </p:sp>
      <p:sp>
        <p:nvSpPr>
          <p:cNvPr id="11" name="Rounded Rectangle 10">
            <a:extLst>
              <a:ext uri="{FF2B5EF4-FFF2-40B4-BE49-F238E27FC236}">
                <a16:creationId xmlns:a16="http://schemas.microsoft.com/office/drawing/2014/main" id="{203146A3-F6AE-0A48-9B63-7305F8B405B2}"/>
              </a:ext>
            </a:extLst>
          </p:cNvPr>
          <p:cNvSpPr/>
          <p:nvPr/>
        </p:nvSpPr>
        <p:spPr>
          <a:xfrm>
            <a:off x="4425972" y="2326587"/>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Scala</a:t>
            </a:r>
          </a:p>
        </p:txBody>
      </p:sp>
      <p:sp>
        <p:nvSpPr>
          <p:cNvPr id="12" name="Rounded Rectangle 11">
            <a:extLst>
              <a:ext uri="{FF2B5EF4-FFF2-40B4-BE49-F238E27FC236}">
                <a16:creationId xmlns:a16="http://schemas.microsoft.com/office/drawing/2014/main" id="{C60CC917-494A-434C-9544-CCBFD8B8EF3B}"/>
              </a:ext>
            </a:extLst>
          </p:cNvPr>
          <p:cNvSpPr/>
          <p:nvPr/>
        </p:nvSpPr>
        <p:spPr>
          <a:xfrm>
            <a:off x="1214106" y="2330391"/>
            <a:ext cx="1370965" cy="456989"/>
          </a:xfrm>
          <a:prstGeom prst="roundRect">
            <a:avLst/>
          </a:prstGeom>
          <a:solidFill>
            <a:schemeClr val="accent3"/>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Python</a:t>
            </a:r>
          </a:p>
        </p:txBody>
      </p:sp>
      <p:cxnSp>
        <p:nvCxnSpPr>
          <p:cNvPr id="16" name="Straight Connector 15">
            <a:extLst>
              <a:ext uri="{FF2B5EF4-FFF2-40B4-BE49-F238E27FC236}">
                <a16:creationId xmlns:a16="http://schemas.microsoft.com/office/drawing/2014/main" id="{C9049AC9-B7CF-BE40-AB9B-B5D40201AE3A}"/>
              </a:ext>
            </a:extLst>
          </p:cNvPr>
          <p:cNvCxnSpPr/>
          <p:nvPr/>
        </p:nvCxnSpPr>
        <p:spPr>
          <a:xfrm>
            <a:off x="513500" y="3367636"/>
            <a:ext cx="8045997"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5867AB-C7CD-CE44-8FF1-1340087A4CAA}"/>
              </a:ext>
            </a:extLst>
          </p:cNvPr>
          <p:cNvSpPr txBox="1"/>
          <p:nvPr/>
        </p:nvSpPr>
        <p:spPr>
          <a:xfrm>
            <a:off x="567630" y="2978390"/>
            <a:ext cx="1225015"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Frontend </a:t>
            </a:r>
          </a:p>
        </p:txBody>
      </p:sp>
      <p:sp>
        <p:nvSpPr>
          <p:cNvPr id="18" name="TextBox 17">
            <a:extLst>
              <a:ext uri="{FF2B5EF4-FFF2-40B4-BE49-F238E27FC236}">
                <a16:creationId xmlns:a16="http://schemas.microsoft.com/office/drawing/2014/main" id="{ADE011DC-6A2B-0F45-8334-5438F271D63E}"/>
              </a:ext>
            </a:extLst>
          </p:cNvPr>
          <p:cNvSpPr txBox="1"/>
          <p:nvPr/>
        </p:nvSpPr>
        <p:spPr>
          <a:xfrm>
            <a:off x="567631" y="3387724"/>
            <a:ext cx="1252266"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Backend </a:t>
            </a:r>
          </a:p>
        </p:txBody>
      </p:sp>
      <p:sp>
        <p:nvSpPr>
          <p:cNvPr id="19" name="Title 1">
            <a:extLst>
              <a:ext uri="{FF2B5EF4-FFF2-40B4-BE49-F238E27FC236}">
                <a16:creationId xmlns:a16="http://schemas.microsoft.com/office/drawing/2014/main" id="{22EFFE99-7BAA-4741-9E78-BF7E94F96A04}"/>
              </a:ext>
            </a:extLst>
          </p:cNvPr>
          <p:cNvSpPr txBox="1">
            <a:spLocks/>
          </p:cNvSpPr>
          <p:nvPr/>
        </p:nvSpPr>
        <p:spPr>
          <a:xfrm>
            <a:off x="1895140" y="3043191"/>
            <a:ext cx="8201505" cy="545489"/>
          </a:xfrm>
          <a:prstGeom prst="rect">
            <a:avLst/>
          </a:prstGeom>
        </p:spPr>
        <p:txBody>
          <a:bodyPr vert="horz" lIns="91398" tIns="45699" rIns="91398" bIns="45699"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defTabSz="456976">
              <a:defRPr/>
            </a:pPr>
            <a:r>
              <a:rPr lang="en-US" sz="1599" b="0" dirty="0">
                <a:solidFill>
                  <a:schemeClr val="tx1"/>
                </a:solidFill>
                <a:latin typeface="Century Gothic" panose="020B0502020202020204" pitchFamily="34" charset="0"/>
              </a:rPr>
              <a:t>While keeping high performance from efficient backend</a:t>
            </a:r>
          </a:p>
        </p:txBody>
      </p:sp>
      <p:sp>
        <p:nvSpPr>
          <p:cNvPr id="20" name="Rounded Rectangle 19">
            <a:extLst>
              <a:ext uri="{FF2B5EF4-FFF2-40B4-BE49-F238E27FC236}">
                <a16:creationId xmlns:a16="http://schemas.microsoft.com/office/drawing/2014/main" id="{02A8BEC4-DE84-6A40-A897-5FB6F15558F2}"/>
              </a:ext>
            </a:extLst>
          </p:cNvPr>
          <p:cNvSpPr/>
          <p:nvPr/>
        </p:nvSpPr>
        <p:spPr>
          <a:xfrm>
            <a:off x="2820039"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538076250"/>
      </p:ext>
    </p:extLst>
  </p:cSld>
  <p:clrMapOvr>
    <a:masterClrMapping/>
  </p:clrMapOvr>
  <mc:AlternateContent xmlns:mc="http://schemas.openxmlformats.org/markup-compatibility/2006" xmlns:p14="http://schemas.microsoft.com/office/powerpoint/2010/main">
    <mc:Choice Requires="p14">
      <p:transition spd="slow" p14:dur="2000" advTm="37502"/>
    </mc:Choice>
    <mc:Fallback xmlns="">
      <p:transition spd="slow" advTm="375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6487" y="93942"/>
            <a:ext cx="5199857" cy="545306"/>
          </a:xfrm>
        </p:spPr>
        <p:txBody>
          <a:bodyPr/>
          <a:lstStyle/>
          <a:p>
            <a:r>
              <a:rPr lang="en-US" sz="3000" b="1" dirty="0">
                <a:solidFill>
                  <a:schemeClr val="bg2"/>
                </a:solidFill>
                <a:latin typeface="Century Gothic" panose="020B0502020202020204" pitchFamily="34" charset="0"/>
              </a:rPr>
              <a:t>Apache MXNet Ecosystem</a:t>
            </a:r>
          </a:p>
        </p:txBody>
      </p:sp>
      <p:grpSp>
        <p:nvGrpSpPr>
          <p:cNvPr id="14" name="Group 13">
            <a:extLst>
              <a:ext uri="{FF2B5EF4-FFF2-40B4-BE49-F238E27FC236}">
                <a16:creationId xmlns:a16="http://schemas.microsoft.com/office/drawing/2014/main" id="{AD366958-1F0C-6C49-AD01-D1F8D12F5A72}"/>
              </a:ext>
            </a:extLst>
          </p:cNvPr>
          <p:cNvGrpSpPr/>
          <p:nvPr/>
        </p:nvGrpSpPr>
        <p:grpSpPr>
          <a:xfrm>
            <a:off x="1635978" y="912251"/>
            <a:ext cx="5878960" cy="3932879"/>
            <a:chOff x="1566367" y="555023"/>
            <a:chExt cx="5881683" cy="3934700"/>
          </a:xfrm>
        </p:grpSpPr>
        <p:sp>
          <p:nvSpPr>
            <p:cNvPr id="3" name="Oval 2">
              <a:extLst>
                <a:ext uri="{FF2B5EF4-FFF2-40B4-BE49-F238E27FC236}">
                  <a16:creationId xmlns:a16="http://schemas.microsoft.com/office/drawing/2014/main" id="{E367ED70-BABE-4642-99D0-35E69781FCFE}"/>
                </a:ext>
              </a:extLst>
            </p:cNvPr>
            <p:cNvSpPr/>
            <p:nvPr/>
          </p:nvSpPr>
          <p:spPr>
            <a:xfrm>
              <a:off x="3792353" y="1768818"/>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endPar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endParaRPr>
            </a:p>
          </p:txBody>
        </p:sp>
        <p:sp>
          <p:nvSpPr>
            <p:cNvPr id="5" name="Rounded Rectangle 4">
              <a:extLst>
                <a:ext uri="{FF2B5EF4-FFF2-40B4-BE49-F238E27FC236}">
                  <a16:creationId xmlns:a16="http://schemas.microsoft.com/office/drawing/2014/main" id="{9BCB6617-B4DD-C34F-B122-21C7B8786862}"/>
                </a:ext>
              </a:extLst>
            </p:cNvPr>
            <p:cNvSpPr/>
            <p:nvPr/>
          </p:nvSpPr>
          <p:spPr>
            <a:xfrm>
              <a:off x="2831635" y="3695810"/>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MXBoard</a:t>
              </a:r>
              <a:endParaRPr lang="en-US" sz="1799" b="1" dirty="0">
                <a:solidFill>
                  <a:schemeClr val="tx1"/>
                </a:solidFill>
                <a:latin typeface="Century Gothic" panose="020B0502020202020204" pitchFamily="34" charset="0"/>
              </a:endParaRPr>
            </a:p>
          </p:txBody>
        </p:sp>
        <p:sp>
          <p:nvSpPr>
            <p:cNvPr id="6" name="Rounded Rectangle 5">
              <a:extLst>
                <a:ext uri="{FF2B5EF4-FFF2-40B4-BE49-F238E27FC236}">
                  <a16:creationId xmlns:a16="http://schemas.microsoft.com/office/drawing/2014/main" id="{B4A26F0F-8B7D-C94F-98BE-9A9AB8F40941}"/>
                </a:ext>
              </a:extLst>
            </p:cNvPr>
            <p:cNvSpPr/>
            <p:nvPr/>
          </p:nvSpPr>
          <p:spPr>
            <a:xfrm>
              <a:off x="1566367" y="2692485"/>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Model Server</a:t>
              </a:r>
            </a:p>
          </p:txBody>
        </p:sp>
        <p:sp>
          <p:nvSpPr>
            <p:cNvPr id="7" name="Rounded Rectangle 6">
              <a:extLst>
                <a:ext uri="{FF2B5EF4-FFF2-40B4-BE49-F238E27FC236}">
                  <a16:creationId xmlns:a16="http://schemas.microsoft.com/office/drawing/2014/main" id="{F431CEA5-3AEB-5349-A7FE-F5957D27FCF3}"/>
                </a:ext>
              </a:extLst>
            </p:cNvPr>
            <p:cNvSpPr/>
            <p:nvPr/>
          </p:nvSpPr>
          <p:spPr>
            <a:xfrm>
              <a:off x="5975385" y="2198988"/>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GluonCV</a:t>
              </a:r>
              <a:endParaRPr lang="en-US" sz="1799" b="1" dirty="0">
                <a:solidFill>
                  <a:schemeClr val="tx1"/>
                </a:solidFill>
                <a:latin typeface="Century Gothic" panose="020B0502020202020204" pitchFamily="34" charset="0"/>
              </a:endParaRPr>
            </a:p>
          </p:txBody>
        </p:sp>
        <p:sp>
          <p:nvSpPr>
            <p:cNvPr id="8" name="Rounded Rectangle 7">
              <a:extLst>
                <a:ext uri="{FF2B5EF4-FFF2-40B4-BE49-F238E27FC236}">
                  <a16:creationId xmlns:a16="http://schemas.microsoft.com/office/drawing/2014/main" id="{38E0E93A-A417-CE42-879A-76394986F846}"/>
                </a:ext>
              </a:extLst>
            </p:cNvPr>
            <p:cNvSpPr/>
            <p:nvPr/>
          </p:nvSpPr>
          <p:spPr>
            <a:xfrm>
              <a:off x="5975385" y="2870869"/>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GluonNLP</a:t>
              </a:r>
              <a:endParaRPr lang="en-US" sz="1799" b="1" dirty="0">
                <a:solidFill>
                  <a:schemeClr val="tx1"/>
                </a:solidFill>
                <a:latin typeface="Century Gothic" panose="020B0502020202020204" pitchFamily="34" charset="0"/>
              </a:endParaRPr>
            </a:p>
          </p:txBody>
        </p:sp>
        <p:sp>
          <p:nvSpPr>
            <p:cNvPr id="9" name="Rounded Rectangle 8">
              <a:extLst>
                <a:ext uri="{FF2B5EF4-FFF2-40B4-BE49-F238E27FC236}">
                  <a16:creationId xmlns:a16="http://schemas.microsoft.com/office/drawing/2014/main" id="{51B1A981-5DFF-094F-A297-793D1476AB1F}"/>
                </a:ext>
              </a:extLst>
            </p:cNvPr>
            <p:cNvSpPr/>
            <p:nvPr/>
          </p:nvSpPr>
          <p:spPr>
            <a:xfrm>
              <a:off x="2832764" y="555023"/>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rPr>
                <a:t>        </a:t>
              </a:r>
              <a:r>
                <a:rPr lang="en-US" sz="1799" b="1" dirty="0">
                  <a:solidFill>
                    <a:schemeClr val="tx1"/>
                  </a:solidFill>
                  <a:latin typeface="Century Gothic" panose="020B0502020202020204" pitchFamily="34" charset="0"/>
                </a:rPr>
                <a:t>ONNX</a:t>
              </a:r>
            </a:p>
          </p:txBody>
        </p:sp>
        <p:sp>
          <p:nvSpPr>
            <p:cNvPr id="10" name="Rounded Rectangle 9">
              <a:extLst>
                <a:ext uri="{FF2B5EF4-FFF2-40B4-BE49-F238E27FC236}">
                  <a16:creationId xmlns:a16="http://schemas.microsoft.com/office/drawing/2014/main" id="{3491D88D-F2BB-B148-AEA8-25373E0F62D5}"/>
                </a:ext>
              </a:extLst>
            </p:cNvPr>
            <p:cNvSpPr/>
            <p:nvPr/>
          </p:nvSpPr>
          <p:spPr>
            <a:xfrm>
              <a:off x="5975385" y="1527844"/>
              <a:ext cx="1472665" cy="548640"/>
            </a:xfrm>
            <a:prstGeom prst="roundRect">
              <a:avLst/>
            </a:prstGeom>
            <a:solidFill>
              <a:srgbClr val="00A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Model Zoo</a:t>
              </a:r>
            </a:p>
          </p:txBody>
        </p:sp>
        <p:sp>
          <p:nvSpPr>
            <p:cNvPr id="11" name="Rounded Rectangle 10">
              <a:extLst>
                <a:ext uri="{FF2B5EF4-FFF2-40B4-BE49-F238E27FC236}">
                  <a16:creationId xmlns:a16="http://schemas.microsoft.com/office/drawing/2014/main" id="{C2159265-8395-194E-925D-6ACD7A7FD837}"/>
                </a:ext>
              </a:extLst>
            </p:cNvPr>
            <p:cNvSpPr/>
            <p:nvPr/>
          </p:nvSpPr>
          <p:spPr>
            <a:xfrm>
              <a:off x="4599235" y="3710076"/>
              <a:ext cx="1376150"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  eras</a:t>
              </a:r>
            </a:p>
          </p:txBody>
        </p:sp>
        <p:sp>
          <p:nvSpPr>
            <p:cNvPr id="12" name="Rounded Rectangle 11">
              <a:extLst>
                <a:ext uri="{FF2B5EF4-FFF2-40B4-BE49-F238E27FC236}">
                  <a16:creationId xmlns:a16="http://schemas.microsoft.com/office/drawing/2014/main" id="{7DB95E91-7809-4B42-B612-CAB9188BD259}"/>
                </a:ext>
              </a:extLst>
            </p:cNvPr>
            <p:cNvSpPr/>
            <p:nvPr/>
          </p:nvSpPr>
          <p:spPr>
            <a:xfrm>
              <a:off x="1566367" y="1653126"/>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rgbClr val="FFFFFF"/>
                  </a:solidFill>
                  <a:latin typeface="Century Gothic" panose="020B0502020202020204" pitchFamily="34" charset="0"/>
                </a:rPr>
                <a:t>TensorRT</a:t>
              </a:r>
              <a:endParaRPr lang="en-US" sz="1799" b="1" dirty="0">
                <a:solidFill>
                  <a:srgbClr val="FFFFFF"/>
                </a:solidFill>
                <a:latin typeface="Century Gothic" panose="020B0502020202020204" pitchFamily="34" charset="0"/>
              </a:endParaRPr>
            </a:p>
          </p:txBody>
        </p:sp>
        <p:sp>
          <p:nvSpPr>
            <p:cNvPr id="13" name="Rounded Rectangle 12">
              <a:extLst>
                <a:ext uri="{FF2B5EF4-FFF2-40B4-BE49-F238E27FC236}">
                  <a16:creationId xmlns:a16="http://schemas.microsoft.com/office/drawing/2014/main" id="{9ECA6EEE-1C36-EA44-89A4-D945EF092E3D}"/>
                </a:ext>
              </a:extLst>
            </p:cNvPr>
            <p:cNvSpPr/>
            <p:nvPr/>
          </p:nvSpPr>
          <p:spPr>
            <a:xfrm>
              <a:off x="4574011" y="564506"/>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TVM</a:t>
              </a:r>
            </a:p>
          </p:txBody>
        </p:sp>
        <p:pic>
          <p:nvPicPr>
            <p:cNvPr id="4" name="Picture 3">
              <a:extLst>
                <a:ext uri="{FF2B5EF4-FFF2-40B4-BE49-F238E27FC236}">
                  <a16:creationId xmlns:a16="http://schemas.microsoft.com/office/drawing/2014/main" id="{CC838092-7DD1-6142-AFAD-49048673007C}"/>
                </a:ext>
              </a:extLst>
            </p:cNvPr>
            <p:cNvPicPr>
              <a:picLocks noChangeAspect="1"/>
            </p:cNvPicPr>
            <p:nvPr/>
          </p:nvPicPr>
          <p:blipFill rotWithShape="1">
            <a:blip r:embed="rId3"/>
            <a:srcRect r="71669"/>
            <a:stretch/>
          </p:blipFill>
          <p:spPr>
            <a:xfrm>
              <a:off x="4599235" y="3803750"/>
              <a:ext cx="523867" cy="536232"/>
            </a:xfrm>
            <a:prstGeom prst="rect">
              <a:avLst/>
            </a:prstGeom>
          </p:spPr>
        </p:pic>
        <p:pic>
          <p:nvPicPr>
            <p:cNvPr id="15" name="Picture 14">
              <a:extLst>
                <a:ext uri="{FF2B5EF4-FFF2-40B4-BE49-F238E27FC236}">
                  <a16:creationId xmlns:a16="http://schemas.microsoft.com/office/drawing/2014/main" id="{4A46C60A-C490-CA49-8A58-8319249F80F4}"/>
                </a:ext>
              </a:extLst>
            </p:cNvPr>
            <p:cNvPicPr>
              <a:picLocks noChangeAspect="1"/>
            </p:cNvPicPr>
            <p:nvPr/>
          </p:nvPicPr>
          <p:blipFill>
            <a:blip r:embed="rId4"/>
            <a:stretch>
              <a:fillRect/>
            </a:stretch>
          </p:blipFill>
          <p:spPr>
            <a:xfrm>
              <a:off x="3051844" y="744889"/>
              <a:ext cx="439323" cy="395161"/>
            </a:xfrm>
            <a:prstGeom prst="rect">
              <a:avLst/>
            </a:prstGeom>
          </p:spPr>
        </p:pic>
        <p:pic>
          <p:nvPicPr>
            <p:cNvPr id="16" name="Picture 15">
              <a:extLst>
                <a:ext uri="{FF2B5EF4-FFF2-40B4-BE49-F238E27FC236}">
                  <a16:creationId xmlns:a16="http://schemas.microsoft.com/office/drawing/2014/main" id="{CD05EFEC-638A-4448-AEA3-67CDA42AB2C6}"/>
                </a:ext>
              </a:extLst>
            </p:cNvPr>
            <p:cNvPicPr>
              <a:picLocks noChangeAspect="1"/>
            </p:cNvPicPr>
            <p:nvPr/>
          </p:nvPicPr>
          <p:blipFill>
            <a:blip r:embed="rId5"/>
            <a:stretch>
              <a:fillRect/>
            </a:stretch>
          </p:blipFill>
          <p:spPr>
            <a:xfrm>
              <a:off x="3826331" y="2241569"/>
              <a:ext cx="1303644" cy="445762"/>
            </a:xfrm>
            <a:prstGeom prst="rect">
              <a:avLst/>
            </a:prstGeom>
          </p:spPr>
        </p:pic>
      </p:grpSp>
    </p:spTree>
    <p:extLst>
      <p:ext uri="{BB962C8B-B14F-4D97-AF65-F5344CB8AC3E}">
        <p14:creationId xmlns:p14="http://schemas.microsoft.com/office/powerpoint/2010/main" val="3310930765"/>
      </p:ext>
    </p:extLst>
  </p:cSld>
  <p:clrMapOvr>
    <a:masterClrMapping/>
  </p:clrMapOvr>
  <mc:AlternateContent xmlns:mc="http://schemas.openxmlformats.org/markup-compatibility/2006" xmlns:p14="http://schemas.microsoft.com/office/powerpoint/2010/main">
    <mc:Choice Requires="p14">
      <p:transition spd="slow" p14:dur="2000" advTm="37604"/>
    </mc:Choice>
    <mc:Fallback xmlns="">
      <p:transition spd="slow" advTm="376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1645865037"/>
      </p:ext>
    </p:extLst>
  </p:cSld>
  <p:clrMapOvr>
    <a:masterClrMapping/>
  </p:clrMapOvr>
  <mc:AlternateContent xmlns:mc="http://schemas.openxmlformats.org/markup-compatibility/2006" xmlns:p14="http://schemas.microsoft.com/office/powerpoint/2010/main">
    <mc:Choice Requires="p14">
      <p:transition spd="med" p14:dur="700" advTm="9648">
        <p:fade/>
      </p:transition>
    </mc:Choice>
    <mc:Fallback xmlns="">
      <p:transition spd="med" advTm="964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839-1F07-3E4F-BE1E-C95BA9A14DF5}"/>
              </a:ext>
            </a:extLst>
          </p:cNvPr>
          <p:cNvSpPr>
            <a:spLocks noGrp="1"/>
          </p:cNvSpPr>
          <p:nvPr>
            <p:ph type="title"/>
          </p:nvPr>
        </p:nvSpPr>
        <p:spPr>
          <a:xfrm>
            <a:off x="336789" y="962426"/>
            <a:ext cx="8205304" cy="545741"/>
          </a:xfrm>
        </p:spPr>
        <p:txBody>
          <a:bodyPr/>
          <a:lstStyle/>
          <a:p>
            <a:pPr algn="ctr"/>
            <a:r>
              <a:rPr lang="en-US" b="1" dirty="0"/>
              <a:t>Amazon </a:t>
            </a:r>
            <a:r>
              <a:rPr lang="en-US" b="1" dirty="0" err="1"/>
              <a:t>SageMaker</a:t>
            </a:r>
            <a:endParaRPr lang="en-US" b="1" dirty="0"/>
          </a:p>
        </p:txBody>
      </p:sp>
      <p:sp>
        <p:nvSpPr>
          <p:cNvPr id="3" name="Content Placeholder 2">
            <a:extLst>
              <a:ext uri="{FF2B5EF4-FFF2-40B4-BE49-F238E27FC236}">
                <a16:creationId xmlns:a16="http://schemas.microsoft.com/office/drawing/2014/main" id="{108C44A8-815A-9742-BD0D-4BB4EB24088C}"/>
              </a:ext>
            </a:extLst>
          </p:cNvPr>
          <p:cNvSpPr>
            <a:spLocks noGrp="1"/>
          </p:cNvSpPr>
          <p:nvPr>
            <p:ph idx="1"/>
          </p:nvPr>
        </p:nvSpPr>
        <p:spPr>
          <a:xfrm>
            <a:off x="1750740" y="1856822"/>
            <a:ext cx="5597914" cy="2414092"/>
          </a:xfrm>
        </p:spPr>
        <p:txBody>
          <a:bodyPr/>
          <a:lstStyle/>
          <a:p>
            <a:pPr algn="ctr"/>
            <a:r>
              <a:rPr lang="en-US" dirty="0"/>
              <a:t>A fully-managed platform </a:t>
            </a:r>
            <a:br>
              <a:rPr lang="en-US" dirty="0"/>
            </a:br>
            <a:r>
              <a:rPr lang="en-US" dirty="0"/>
              <a:t>that provides a quick and easy way to get models from idea to production.</a:t>
            </a:r>
          </a:p>
          <a:p>
            <a:pPr algn="ctr"/>
            <a:endParaRPr lang="en-US" dirty="0"/>
          </a:p>
          <a:p>
            <a:pPr algn="ctr"/>
            <a:r>
              <a:rPr lang="en-US" dirty="0"/>
              <a:t>https://</a:t>
            </a:r>
            <a:r>
              <a:rPr lang="en-US" dirty="0" err="1"/>
              <a:t>aws.amazon.com</a:t>
            </a:r>
            <a:r>
              <a:rPr lang="en-US" dirty="0"/>
              <a:t>/</a:t>
            </a:r>
            <a:r>
              <a:rPr lang="en-US" dirty="0" err="1"/>
              <a:t>sagemaker</a:t>
            </a:r>
            <a:r>
              <a:rPr lang="en-US" dirty="0"/>
              <a:t>/ </a:t>
            </a:r>
          </a:p>
        </p:txBody>
      </p:sp>
    </p:spTree>
    <p:extLst>
      <p:ext uri="{BB962C8B-B14F-4D97-AF65-F5344CB8AC3E}">
        <p14:creationId xmlns:p14="http://schemas.microsoft.com/office/powerpoint/2010/main" val="275613130"/>
      </p:ext>
    </p:extLst>
  </p:cSld>
  <p:clrMapOvr>
    <a:masterClrMapping/>
  </p:clrMapOvr>
  <mc:AlternateContent xmlns:mc="http://schemas.openxmlformats.org/markup-compatibility/2006" xmlns:p14="http://schemas.microsoft.com/office/powerpoint/2010/main">
    <mc:Choice Requires="p14">
      <p:transition spd="slow" p14:dur="2000" advTm="29464"/>
    </mc:Choice>
    <mc:Fallback xmlns="">
      <p:transition spd="slow" advTm="294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1B5-6406-0B4D-A41E-775D616A990E}"/>
              </a:ext>
            </a:extLst>
          </p:cNvPr>
          <p:cNvSpPr>
            <a:spLocks noGrp="1"/>
          </p:cNvSpPr>
          <p:nvPr>
            <p:ph type="title"/>
          </p:nvPr>
        </p:nvSpPr>
        <p:spPr/>
        <p:txBody>
          <a:bodyPr/>
          <a:lstStyle/>
          <a:p>
            <a:r>
              <a:rPr lang="en-US" b="1" dirty="0"/>
              <a:t>Amazon </a:t>
            </a:r>
            <a:r>
              <a:rPr lang="en-US" b="1" dirty="0" err="1"/>
              <a:t>SageMaker</a:t>
            </a:r>
            <a:r>
              <a:rPr lang="en-US" b="1" dirty="0"/>
              <a:t> Workflow</a:t>
            </a:r>
            <a:endParaRPr lang="en-US" dirty="0"/>
          </a:p>
        </p:txBody>
      </p:sp>
      <p:grpSp>
        <p:nvGrpSpPr>
          <p:cNvPr id="14" name="Group 13">
            <a:extLst>
              <a:ext uri="{FF2B5EF4-FFF2-40B4-BE49-F238E27FC236}">
                <a16:creationId xmlns:a16="http://schemas.microsoft.com/office/drawing/2014/main" id="{BCD77BA0-C734-0D4D-811F-70E7C2405E50}"/>
              </a:ext>
            </a:extLst>
          </p:cNvPr>
          <p:cNvGrpSpPr/>
          <p:nvPr/>
        </p:nvGrpSpPr>
        <p:grpSpPr>
          <a:xfrm>
            <a:off x="450400" y="1156321"/>
            <a:ext cx="8449056" cy="3659024"/>
            <a:chOff x="450400" y="1156321"/>
            <a:chExt cx="8449056" cy="3659024"/>
          </a:xfrm>
          <a:solidFill>
            <a:srgbClr val="003347"/>
          </a:solidFill>
        </p:grpSpPr>
        <p:sp>
          <p:nvSpPr>
            <p:cNvPr id="4" name="Rounded Rectangle 3">
              <a:extLst>
                <a:ext uri="{FF2B5EF4-FFF2-40B4-BE49-F238E27FC236}">
                  <a16:creationId xmlns:a16="http://schemas.microsoft.com/office/drawing/2014/main" id="{11C2D93B-A4F9-144E-87DE-17742B585C36}"/>
                </a:ext>
              </a:extLst>
            </p:cNvPr>
            <p:cNvSpPr/>
            <p:nvPr/>
          </p:nvSpPr>
          <p:spPr>
            <a:xfrm>
              <a:off x="3289612" y="308257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Amazon’s fast, scalable algorithms</a:t>
              </a:r>
            </a:p>
          </p:txBody>
        </p:sp>
        <p:sp>
          <p:nvSpPr>
            <p:cNvPr id="5" name="Rounded Rectangle 4">
              <a:extLst>
                <a:ext uri="{FF2B5EF4-FFF2-40B4-BE49-F238E27FC236}">
                  <a16:creationId xmlns:a16="http://schemas.microsoft.com/office/drawing/2014/main" id="{9A419BC6-C7AA-D241-860E-F5C6FA289E88}"/>
                </a:ext>
              </a:extLst>
            </p:cNvPr>
            <p:cNvSpPr/>
            <p:nvPr/>
          </p:nvSpPr>
          <p:spPr>
            <a:xfrm>
              <a:off x="3289612" y="353313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Distributed TensorFlow, Apache </a:t>
              </a:r>
              <a:r>
                <a:rPr lang="en-US" sz="1600" dirty="0" err="1">
                  <a:solidFill>
                    <a:schemeClr val="tx1"/>
                  </a:solidFill>
                  <a:latin typeface="Amazon Ember" charset="0"/>
                  <a:ea typeface="Amazon Ember" charset="0"/>
                  <a:cs typeface="Amazon Ember" charset="0"/>
                </a:rPr>
                <a:t>MXNet</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Chainer</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PyTorch</a:t>
              </a:r>
              <a:endParaRPr lang="en-US" sz="1600" dirty="0">
                <a:solidFill>
                  <a:schemeClr val="tx1"/>
                </a:solidFill>
                <a:latin typeface="Amazon Ember" charset="0"/>
                <a:ea typeface="Amazon Ember" charset="0"/>
                <a:cs typeface="Amazon Ember" charset="0"/>
              </a:endParaRPr>
            </a:p>
          </p:txBody>
        </p:sp>
        <p:sp>
          <p:nvSpPr>
            <p:cNvPr id="6" name="Rounded Rectangle 5">
              <a:extLst>
                <a:ext uri="{FF2B5EF4-FFF2-40B4-BE49-F238E27FC236}">
                  <a16:creationId xmlns:a16="http://schemas.microsoft.com/office/drawing/2014/main" id="{AB155644-915A-9346-84A0-E5B47236376F}"/>
                </a:ext>
              </a:extLst>
            </p:cNvPr>
            <p:cNvSpPr/>
            <p:nvPr/>
          </p:nvSpPr>
          <p:spPr>
            <a:xfrm>
              <a:off x="3289612" y="398368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Bring your own algorithm</a:t>
              </a:r>
            </a:p>
          </p:txBody>
        </p:sp>
        <p:sp>
          <p:nvSpPr>
            <p:cNvPr id="7" name="Rounded Rectangle 6">
              <a:extLst>
                <a:ext uri="{FF2B5EF4-FFF2-40B4-BE49-F238E27FC236}">
                  <a16:creationId xmlns:a16="http://schemas.microsoft.com/office/drawing/2014/main" id="{902DB5B3-430E-C048-8E49-7F59F4B6F6EA}"/>
                </a:ext>
              </a:extLst>
            </p:cNvPr>
            <p:cNvSpPr/>
            <p:nvPr/>
          </p:nvSpPr>
          <p:spPr>
            <a:xfrm>
              <a:off x="450400" y="443424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Hyperparameter Tuning</a:t>
              </a:r>
            </a:p>
          </p:txBody>
        </p:sp>
        <p:sp>
          <p:nvSpPr>
            <p:cNvPr id="8" name="Rounded Rectangle 7">
              <a:extLst>
                <a:ext uri="{FF2B5EF4-FFF2-40B4-BE49-F238E27FC236}">
                  <a16:creationId xmlns:a16="http://schemas.microsoft.com/office/drawing/2014/main" id="{0C44CCF4-162F-7D40-BC3A-A83518EE4C9F}"/>
                </a:ext>
              </a:extLst>
            </p:cNvPr>
            <p:cNvSpPr/>
            <p:nvPr/>
          </p:nvSpPr>
          <p:spPr>
            <a:xfrm>
              <a:off x="450400"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Building</a:t>
              </a:r>
            </a:p>
          </p:txBody>
        </p:sp>
        <p:sp>
          <p:nvSpPr>
            <p:cNvPr id="9" name="Rounded Rectangle 8">
              <a:extLst>
                <a:ext uri="{FF2B5EF4-FFF2-40B4-BE49-F238E27FC236}">
                  <a16:creationId xmlns:a16="http://schemas.microsoft.com/office/drawing/2014/main" id="{BCCB24ED-5209-E440-9881-FC806D90F057}"/>
                </a:ext>
              </a:extLst>
            </p:cNvPr>
            <p:cNvSpPr/>
            <p:nvPr/>
          </p:nvSpPr>
          <p:spPr>
            <a:xfrm>
              <a:off x="6128824"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Hosting</a:t>
              </a:r>
            </a:p>
          </p:txBody>
        </p:sp>
        <p:sp>
          <p:nvSpPr>
            <p:cNvPr id="10" name="Rounded Rectangle 9">
              <a:extLst>
                <a:ext uri="{FF2B5EF4-FFF2-40B4-BE49-F238E27FC236}">
                  <a16:creationId xmlns:a16="http://schemas.microsoft.com/office/drawing/2014/main" id="{C5422CBD-95DE-624B-BD02-43A427DB0442}"/>
                </a:ext>
              </a:extLst>
            </p:cNvPr>
            <p:cNvSpPr/>
            <p:nvPr/>
          </p:nvSpPr>
          <p:spPr>
            <a:xfrm>
              <a:off x="3289612"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Training</a:t>
              </a:r>
            </a:p>
          </p:txBody>
        </p:sp>
        <p:pic>
          <p:nvPicPr>
            <p:cNvPr id="11" name="Picture 10">
              <a:extLst>
                <a:ext uri="{FF2B5EF4-FFF2-40B4-BE49-F238E27FC236}">
                  <a16:creationId xmlns:a16="http://schemas.microsoft.com/office/drawing/2014/main" id="{5C2F86D1-1BC2-FA4B-ADB1-4AD272890B06}"/>
                </a:ext>
              </a:extLst>
            </p:cNvPr>
            <p:cNvPicPr>
              <a:picLocks noChangeAspect="1"/>
            </p:cNvPicPr>
            <p:nvPr/>
          </p:nvPicPr>
          <p:blipFill>
            <a:blip r:embed="rId2">
              <a:duotone>
                <a:schemeClr val="accent4">
                  <a:shade val="45000"/>
                  <a:satMod val="135000"/>
                </a:schemeClr>
                <a:prstClr val="white"/>
              </a:duotone>
            </a:blip>
            <a:stretch>
              <a:fillRect/>
            </a:stretch>
          </p:blipFill>
          <p:spPr>
            <a:xfrm>
              <a:off x="945867" y="1156321"/>
              <a:ext cx="2343745" cy="1406247"/>
            </a:xfrm>
            <a:prstGeom prst="rect">
              <a:avLst/>
            </a:prstGeom>
            <a:grpFill/>
          </p:spPr>
        </p:pic>
        <p:pic>
          <p:nvPicPr>
            <p:cNvPr id="12" name="Picture 11">
              <a:extLst>
                <a:ext uri="{FF2B5EF4-FFF2-40B4-BE49-F238E27FC236}">
                  <a16:creationId xmlns:a16="http://schemas.microsoft.com/office/drawing/2014/main" id="{918F8B8C-BCA8-0F4C-91AB-56EB54C8A089}"/>
                </a:ext>
              </a:extLst>
            </p:cNvPr>
            <p:cNvPicPr>
              <a:picLocks noChangeAspect="1"/>
            </p:cNvPicPr>
            <p:nvPr/>
          </p:nvPicPr>
          <p:blipFill>
            <a:blip r:embed="rId3">
              <a:duotone>
                <a:schemeClr val="accent4">
                  <a:shade val="45000"/>
                  <a:satMod val="135000"/>
                </a:schemeClr>
                <a:prstClr val="white"/>
              </a:duotone>
            </a:blip>
            <a:stretch>
              <a:fillRect/>
            </a:stretch>
          </p:blipFill>
          <p:spPr>
            <a:xfrm>
              <a:off x="3795741" y="1174614"/>
              <a:ext cx="2313257" cy="1387954"/>
            </a:xfrm>
            <a:prstGeom prst="rect">
              <a:avLst/>
            </a:prstGeom>
            <a:grpFill/>
          </p:spPr>
        </p:pic>
        <p:pic>
          <p:nvPicPr>
            <p:cNvPr id="13" name="Picture 12">
              <a:extLst>
                <a:ext uri="{FF2B5EF4-FFF2-40B4-BE49-F238E27FC236}">
                  <a16:creationId xmlns:a16="http://schemas.microsoft.com/office/drawing/2014/main" id="{0A4E27BC-20D4-F543-988E-E9EAB1D944A3}"/>
                </a:ext>
              </a:extLst>
            </p:cNvPr>
            <p:cNvPicPr>
              <a:picLocks noChangeAspect="1"/>
            </p:cNvPicPr>
            <p:nvPr/>
          </p:nvPicPr>
          <p:blipFill>
            <a:blip r:embed="rId4">
              <a:duotone>
                <a:schemeClr val="accent4">
                  <a:shade val="45000"/>
                  <a:satMod val="135000"/>
                </a:schemeClr>
                <a:prstClr val="white"/>
              </a:duotone>
            </a:blip>
            <a:stretch>
              <a:fillRect/>
            </a:stretch>
          </p:blipFill>
          <p:spPr>
            <a:xfrm>
              <a:off x="7104414" y="1246222"/>
              <a:ext cx="819451" cy="1244737"/>
            </a:xfrm>
            <a:prstGeom prst="rect">
              <a:avLst/>
            </a:prstGeom>
            <a:grpFill/>
          </p:spPr>
        </p:pic>
      </p:grpSp>
    </p:spTree>
    <p:extLst>
      <p:ext uri="{BB962C8B-B14F-4D97-AF65-F5344CB8AC3E}">
        <p14:creationId xmlns:p14="http://schemas.microsoft.com/office/powerpoint/2010/main" val="2313502381"/>
      </p:ext>
    </p:extLst>
  </p:cSld>
  <p:clrMapOvr>
    <a:masterClrMapping/>
  </p:clrMapOvr>
  <mc:AlternateContent xmlns:mc="http://schemas.openxmlformats.org/markup-compatibility/2006" xmlns:p14="http://schemas.microsoft.com/office/powerpoint/2010/main">
    <mc:Choice Requires="p14">
      <p:transition spd="slow" p14:dur="2000" advTm="5009"/>
    </mc:Choice>
    <mc:Fallback xmlns="">
      <p:transition spd="slow" advTm="500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B57-FDBC-2F46-9087-063D8D36DA2D}"/>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E771DBAA-70DD-944B-9CDF-904B2A8EF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869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51908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5"/>
            <a:ext cx="394194" cy="621389"/>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36731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2895600" y="1394378"/>
            <a:ext cx="5965095" cy="3477618"/>
            <a:chOff x="3744770" y="1704038"/>
            <a:chExt cx="5965095" cy="3477615"/>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3744770" y="4781543"/>
              <a:ext cx="5965095" cy="400110"/>
            </a:xfrm>
            <a:prstGeom prst="rect">
              <a:avLst/>
            </a:prstGeom>
          </p:spPr>
          <p:txBody>
            <a:bodyPr wrap="none">
              <a:spAutoFit/>
            </a:bodyPr>
            <a:lstStyle/>
            <a:p>
              <a:r>
                <a:rPr lang="en-US" sz="2000" dirty="0"/>
                <a:t>https://</a:t>
              </a:r>
              <a:r>
                <a:rPr lang="en-US" sz="2000" dirty="0" err="1"/>
                <a:t>github.com</a:t>
              </a:r>
              <a:r>
                <a:rPr lang="en-US" sz="2000" dirty="0"/>
                <a:t>/</a:t>
              </a:r>
              <a:r>
                <a:rPr lang="en-US" sz="2000" dirty="0" err="1"/>
                <a:t>awslabs</a:t>
              </a:r>
              <a:r>
                <a:rPr lang="en-US" sz="2000" dirty="0"/>
                <a:t>/</a:t>
              </a:r>
              <a:r>
                <a:rPr lang="en-US" sz="2000" dirty="0" err="1"/>
                <a:t>mxnet</a:t>
              </a:r>
              <a:r>
                <a:rPr lang="en-US" sz="2000" dirty="0"/>
                <a:t>-model-server</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b="0" u="sng" dirty="0">
                <a:hlinkClick r:id="rId3"/>
              </a:rPr>
              <a:t>Demo</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4"/>
          <a:stretch>
            <a:fillRect/>
          </a:stretch>
        </p:blipFill>
        <p:spPr>
          <a:xfrm>
            <a:off x="1518720" y="1297843"/>
            <a:ext cx="6074286" cy="3363679"/>
          </a:xfrm>
          <a:prstGeom prst="rect">
            <a:avLst/>
          </a:prstGeom>
        </p:spPr>
      </p:pic>
    </p:spTree>
    <p:extLst>
      <p:ext uri="{BB962C8B-B14F-4D97-AF65-F5344CB8AC3E}">
        <p14:creationId xmlns:p14="http://schemas.microsoft.com/office/powerpoint/2010/main" val="324986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6D4B-FEC7-5341-8550-CD3BE47C8CE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25EE8-B665-D745-B922-95CE949FD8C5}"/>
              </a:ext>
            </a:extLst>
          </p:cNvPr>
          <p:cNvSpPr>
            <a:spLocks noGrp="1"/>
          </p:cNvSpPr>
          <p:nvPr>
            <p:ph sz="half" idx="1"/>
          </p:nvPr>
        </p:nvSpPr>
        <p:spPr>
          <a:xfrm>
            <a:off x="628650" y="1369219"/>
            <a:ext cx="7886700" cy="3263504"/>
          </a:xfrm>
        </p:spPr>
        <p:txBody>
          <a:bodyPr/>
          <a:lstStyle/>
          <a:p>
            <a:r>
              <a:rPr lang="en-US" dirty="0"/>
              <a:t>&lt;&lt;TODO&gt;&gt;</a:t>
            </a:r>
          </a:p>
        </p:txBody>
      </p:sp>
    </p:spTree>
    <p:extLst>
      <p:ext uri="{BB962C8B-B14F-4D97-AF65-F5344CB8AC3E}">
        <p14:creationId xmlns:p14="http://schemas.microsoft.com/office/powerpoint/2010/main" val="2026696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3"/>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p:cNvPicPr>
          <p:nvPr>
            <p:ph idx="1"/>
          </p:nvPr>
        </p:nvPicPr>
        <p:blipFill>
          <a:blip r:embed="rId4"/>
          <a:stretch>
            <a:fillRect/>
          </a:stretch>
        </p:blipFill>
        <p:spPr>
          <a:xfrm>
            <a:off x="0" y="1"/>
            <a:ext cx="4656127" cy="5143499"/>
          </a:xfrm>
        </p:spPr>
      </p:pic>
    </p:spTree>
    <p:extLst>
      <p:ext uri="{BB962C8B-B14F-4D97-AF65-F5344CB8AC3E}">
        <p14:creationId xmlns:p14="http://schemas.microsoft.com/office/powerpoint/2010/main" val="66759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584123"/>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https://github.com/TalkAI/apache-mxnet-odsc-2018</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endParaRPr lang="en-US" sz="1500" dirty="0">
              <a:solidFill>
                <a:schemeClr val="accent5"/>
              </a:solidFill>
              <a:hlinkClick r:id="rId8"/>
            </a:endParaRPr>
          </a:p>
          <a:p>
            <a:pPr marL="182880" indent="-214308">
              <a:lnSpc>
                <a:spcPct val="150000"/>
              </a:lnSpc>
              <a:spcBef>
                <a:spcPts val="400"/>
              </a:spcBef>
              <a:buFont typeface="Arial" charset="0"/>
              <a:buChar char="•"/>
            </a:pPr>
            <a:r>
              <a:rPr lang="en-US" sz="1500" dirty="0">
                <a:solidFill>
                  <a:schemeClr val="accent5"/>
                </a:solidFill>
                <a:hlinkClick r:id="rId9"/>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8"/>
              </a:rPr>
              <a:t>Amazon Elastic MapReduce</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10"/>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1"/>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a:solidFill>
                  <a:schemeClr val="bg1"/>
                </a:solidFill>
              </a:rPr>
              <a:t>kannanva@amazon.com</a:t>
            </a:r>
            <a:br>
              <a:rPr lang="en-US" dirty="0">
                <a:solidFill>
                  <a:schemeClr val="bg1"/>
                </a:solidFill>
              </a:rPr>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14B4-228B-B14F-B293-C06029515283}"/>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251575A-2CF3-9E47-8669-EA5D6AEE3102}"/>
              </a:ext>
            </a:extLst>
          </p:cNvPr>
          <p:cNvSpPr>
            <a:spLocks noGrp="1"/>
          </p:cNvSpPr>
          <p:nvPr>
            <p:ph idx="1"/>
          </p:nvPr>
        </p:nvSpPr>
        <p:spPr/>
        <p:txBody>
          <a:bodyPr>
            <a:normAutofit/>
          </a:bodyPr>
          <a:lstStyle/>
          <a:p>
            <a:r>
              <a:rPr lang="en-US" dirty="0"/>
              <a:t>What?</a:t>
            </a:r>
          </a:p>
          <a:p>
            <a:pPr lvl="1"/>
            <a:r>
              <a:rPr lang="en-US" dirty="0"/>
              <a:t>ML technique where a model trained in one task is used in another task</a:t>
            </a:r>
          </a:p>
          <a:p>
            <a:r>
              <a:rPr lang="en-US" dirty="0"/>
              <a:t>Why?</a:t>
            </a:r>
          </a:p>
          <a:p>
            <a:pPr lvl="1"/>
            <a:r>
              <a:rPr lang="en-US" dirty="0"/>
              <a:t>Previous knowledge</a:t>
            </a:r>
          </a:p>
          <a:p>
            <a:pPr lvl="1"/>
            <a:r>
              <a:rPr lang="en-US" dirty="0"/>
              <a:t>Saves time</a:t>
            </a:r>
          </a:p>
          <a:p>
            <a:pPr lvl="1"/>
            <a:r>
              <a:rPr lang="en-US" dirty="0"/>
              <a:t>Better performance</a:t>
            </a:r>
          </a:p>
          <a:p>
            <a:r>
              <a:rPr lang="en-US" dirty="0"/>
              <a:t>How?</a:t>
            </a:r>
          </a:p>
        </p:txBody>
      </p:sp>
    </p:spTree>
    <p:extLst>
      <p:ext uri="{BB962C8B-B14F-4D97-AF65-F5344CB8AC3E}">
        <p14:creationId xmlns:p14="http://schemas.microsoft.com/office/powerpoint/2010/main" val="1001445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4ECF-38AA-E944-8919-561239A55027}"/>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DL ⊆ ML ⊆ AI </a:t>
            </a:r>
            <a:endParaRPr lang="en-US" dirty="0"/>
          </a:p>
        </p:txBody>
      </p:sp>
      <p:grpSp>
        <p:nvGrpSpPr>
          <p:cNvPr id="6" name="Group 5">
            <a:extLst>
              <a:ext uri="{FF2B5EF4-FFF2-40B4-BE49-F238E27FC236}">
                <a16:creationId xmlns:a16="http://schemas.microsoft.com/office/drawing/2014/main" id="{EA445B52-666C-F143-913E-56357823FB76}"/>
              </a:ext>
            </a:extLst>
          </p:cNvPr>
          <p:cNvGrpSpPr/>
          <p:nvPr/>
        </p:nvGrpSpPr>
        <p:grpSpPr>
          <a:xfrm>
            <a:off x="638429" y="2926380"/>
            <a:ext cx="4368700" cy="1063829"/>
            <a:chOff x="485592" y="2758999"/>
            <a:chExt cx="4370724" cy="1064321"/>
          </a:xfrm>
        </p:grpSpPr>
        <p:grpSp>
          <p:nvGrpSpPr>
            <p:cNvPr id="7" name="Group 6">
              <a:extLst>
                <a:ext uri="{FF2B5EF4-FFF2-40B4-BE49-F238E27FC236}">
                  <a16:creationId xmlns:a16="http://schemas.microsoft.com/office/drawing/2014/main" id="{EF0FE259-5FE1-0B40-A992-2179BD515988}"/>
                </a:ext>
              </a:extLst>
            </p:cNvPr>
            <p:cNvGrpSpPr/>
            <p:nvPr/>
          </p:nvGrpSpPr>
          <p:grpSpPr>
            <a:xfrm>
              <a:off x="1224457" y="2958082"/>
              <a:ext cx="2241755" cy="865238"/>
              <a:chOff x="1179871" y="1012723"/>
              <a:chExt cx="2241755" cy="865238"/>
            </a:xfrm>
            <a:solidFill>
              <a:schemeClr val="tx2">
                <a:lumMod val="50000"/>
              </a:schemeClr>
            </a:solidFill>
          </p:grpSpPr>
          <p:sp>
            <p:nvSpPr>
              <p:cNvPr id="14" name="Rectangle 13">
                <a:extLst>
                  <a:ext uri="{FF2B5EF4-FFF2-40B4-BE49-F238E27FC236}">
                    <a16:creationId xmlns:a16="http://schemas.microsoft.com/office/drawing/2014/main" id="{13711BDA-AFA3-DC4C-AD6A-9A11AE3E189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15" name="TextBox 14">
                <a:extLst>
                  <a:ext uri="{FF2B5EF4-FFF2-40B4-BE49-F238E27FC236}">
                    <a16:creationId xmlns:a16="http://schemas.microsoft.com/office/drawing/2014/main" id="{6207C3F9-8B7C-D74C-B84C-CF6B5BFE81D0}"/>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Traditional Programming</a:t>
                </a:r>
              </a:p>
            </p:txBody>
          </p:sp>
        </p:grpSp>
        <p:cxnSp>
          <p:nvCxnSpPr>
            <p:cNvPr id="8" name="Straight Arrow Connector 7">
              <a:extLst>
                <a:ext uri="{FF2B5EF4-FFF2-40B4-BE49-F238E27FC236}">
                  <a16:creationId xmlns:a16="http://schemas.microsoft.com/office/drawing/2014/main" id="{7383E574-E6C8-F447-9AEB-D9A928D7818F}"/>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62CF251-8DC8-414A-BAC1-0589F4050736}"/>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EAD98F-69E4-4B41-8DA3-FFF40366D603}"/>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6D18DBD-0F3E-454F-BD34-1B2C7B6890B0}"/>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12" name="Rectangle 11">
              <a:extLst>
                <a:ext uri="{FF2B5EF4-FFF2-40B4-BE49-F238E27FC236}">
                  <a16:creationId xmlns:a16="http://schemas.microsoft.com/office/drawing/2014/main" id="{B464CA63-FF63-9F48-B042-A405A712D58D}"/>
                </a:ext>
              </a:extLst>
            </p:cNvPr>
            <p:cNvSpPr/>
            <p:nvPr/>
          </p:nvSpPr>
          <p:spPr>
            <a:xfrm>
              <a:off x="485592" y="3277464"/>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sp>
          <p:nvSpPr>
            <p:cNvPr id="13" name="Rectangle 12">
              <a:extLst>
                <a:ext uri="{FF2B5EF4-FFF2-40B4-BE49-F238E27FC236}">
                  <a16:creationId xmlns:a16="http://schemas.microsoft.com/office/drawing/2014/main" id="{DD9298F6-2C6B-EA42-8D19-9EEDA4C7EA19}"/>
                </a:ext>
              </a:extLst>
            </p:cNvPr>
            <p:cNvSpPr/>
            <p:nvPr/>
          </p:nvSpPr>
          <p:spPr>
            <a:xfrm>
              <a:off x="3768655" y="3206035"/>
              <a:ext cx="1087661"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grpSp>
      <p:grpSp>
        <p:nvGrpSpPr>
          <p:cNvPr id="16" name="Group 15">
            <a:extLst>
              <a:ext uri="{FF2B5EF4-FFF2-40B4-BE49-F238E27FC236}">
                <a16:creationId xmlns:a16="http://schemas.microsoft.com/office/drawing/2014/main" id="{48AC3C9A-432E-9742-98FC-4286036ED958}"/>
              </a:ext>
            </a:extLst>
          </p:cNvPr>
          <p:cNvGrpSpPr/>
          <p:nvPr/>
        </p:nvGrpSpPr>
        <p:grpSpPr>
          <a:xfrm>
            <a:off x="242748" y="2925581"/>
            <a:ext cx="4426046" cy="1063829"/>
            <a:chOff x="91433" y="2758999"/>
            <a:chExt cx="4428096" cy="1064321"/>
          </a:xfrm>
        </p:grpSpPr>
        <p:grpSp>
          <p:nvGrpSpPr>
            <p:cNvPr id="17" name="Group 16">
              <a:extLst>
                <a:ext uri="{FF2B5EF4-FFF2-40B4-BE49-F238E27FC236}">
                  <a16:creationId xmlns:a16="http://schemas.microsoft.com/office/drawing/2014/main" id="{6F9A5459-1274-364D-9F25-8838784B9419}"/>
                </a:ext>
              </a:extLst>
            </p:cNvPr>
            <p:cNvGrpSpPr/>
            <p:nvPr/>
          </p:nvGrpSpPr>
          <p:grpSpPr>
            <a:xfrm>
              <a:off x="1224457" y="2958082"/>
              <a:ext cx="2241755" cy="865238"/>
              <a:chOff x="1179871" y="1012723"/>
              <a:chExt cx="2241755" cy="865238"/>
            </a:xfrm>
            <a:solidFill>
              <a:schemeClr val="tx2">
                <a:lumMod val="50000"/>
              </a:schemeClr>
            </a:solidFill>
          </p:grpSpPr>
          <p:sp>
            <p:nvSpPr>
              <p:cNvPr id="24" name="Rectangle 23">
                <a:extLst>
                  <a:ext uri="{FF2B5EF4-FFF2-40B4-BE49-F238E27FC236}">
                    <a16:creationId xmlns:a16="http://schemas.microsoft.com/office/drawing/2014/main" id="{7D9B1610-F8BF-DE48-823C-E82447AE22B0}"/>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25" name="TextBox 24">
                <a:extLst>
                  <a:ext uri="{FF2B5EF4-FFF2-40B4-BE49-F238E27FC236}">
                    <a16:creationId xmlns:a16="http://schemas.microsoft.com/office/drawing/2014/main" id="{3B049707-FAE3-FD49-9413-66E576211693}"/>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Machine Learning</a:t>
                </a:r>
              </a:p>
            </p:txBody>
          </p:sp>
        </p:grpSp>
        <p:cxnSp>
          <p:nvCxnSpPr>
            <p:cNvPr id="18" name="Straight Arrow Connector 17">
              <a:extLst>
                <a:ext uri="{FF2B5EF4-FFF2-40B4-BE49-F238E27FC236}">
                  <a16:creationId xmlns:a16="http://schemas.microsoft.com/office/drawing/2014/main" id="{1F460AA0-0BBD-A34B-821B-4FAB01F7A8F6}"/>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7365FB-AA8B-7742-8EBC-5B4B6D5CCD6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796E16-0153-9442-B7A0-6967CA10F38A}"/>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CA4EF257-73B9-C74C-8D6E-D340E8FC1BAF}"/>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22" name="Rectangle 21">
              <a:extLst>
                <a:ext uri="{FF2B5EF4-FFF2-40B4-BE49-F238E27FC236}">
                  <a16:creationId xmlns:a16="http://schemas.microsoft.com/office/drawing/2014/main" id="{952EB490-D8F9-EA43-8AD0-349E9C99B57D}"/>
                </a:ext>
              </a:extLst>
            </p:cNvPr>
            <p:cNvSpPr/>
            <p:nvPr/>
          </p:nvSpPr>
          <p:spPr>
            <a:xfrm>
              <a:off x="91433" y="3261401"/>
              <a:ext cx="108766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sp>
          <p:nvSpPr>
            <p:cNvPr id="23" name="Rectangle 22">
              <a:extLst>
                <a:ext uri="{FF2B5EF4-FFF2-40B4-BE49-F238E27FC236}">
                  <a16:creationId xmlns:a16="http://schemas.microsoft.com/office/drawing/2014/main" id="{51597EF4-5559-6D49-9083-D24E1D9C5BB5}"/>
                </a:ext>
              </a:extLst>
            </p:cNvPr>
            <p:cNvSpPr/>
            <p:nvPr/>
          </p:nvSpPr>
          <p:spPr>
            <a:xfrm>
              <a:off x="3768655" y="3206035"/>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grpSp>
      <p:graphicFrame>
        <p:nvGraphicFramePr>
          <p:cNvPr id="26" name="Diagram 25">
            <a:extLst>
              <a:ext uri="{FF2B5EF4-FFF2-40B4-BE49-F238E27FC236}">
                <a16:creationId xmlns:a16="http://schemas.microsoft.com/office/drawing/2014/main" id="{662F31B4-820D-AB4B-B3D0-4760987A55EF}"/>
              </a:ext>
            </a:extLst>
          </p:cNvPr>
          <p:cNvGraphicFramePr/>
          <p:nvPr/>
        </p:nvGraphicFramePr>
        <p:xfrm>
          <a:off x="3918268" y="76748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5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4A6B-A8C0-1242-98DD-A07CE845BB19}"/>
              </a:ext>
            </a:extLst>
          </p:cNvPr>
          <p:cNvSpPr>
            <a:spLocks noGrp="1"/>
          </p:cNvSpPr>
          <p:nvPr>
            <p:ph type="title"/>
          </p:nvPr>
        </p:nvSpPr>
        <p:spPr/>
        <p:txBody>
          <a:bodyPr>
            <a:normAutofit/>
          </a:bodyPr>
          <a:lstStyle/>
          <a:p>
            <a:r>
              <a:rPr lang="en-US" dirty="0"/>
              <a:t>Lab 1 – DL Basics</a:t>
            </a:r>
          </a:p>
        </p:txBody>
      </p:sp>
      <p:sp>
        <p:nvSpPr>
          <p:cNvPr id="3" name="Content Placeholder 2">
            <a:extLst>
              <a:ext uri="{FF2B5EF4-FFF2-40B4-BE49-F238E27FC236}">
                <a16:creationId xmlns:a16="http://schemas.microsoft.com/office/drawing/2014/main" id="{9C76CC3B-A4EC-804D-98B5-633C1EDE83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270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379" y="330748"/>
            <a:ext cx="8508207" cy="927100"/>
          </a:xfrm>
        </p:spPr>
        <p:txBody>
          <a:bodyPr anchor="ctr"/>
          <a:lstStyle/>
          <a:p>
            <a:pPr algn="ctr"/>
            <a:r>
              <a:rPr lang="en-US" sz="3000" b="1" dirty="0">
                <a:solidFill>
                  <a:schemeClr val="bg2"/>
                </a:solidFill>
                <a:latin typeface="Century Gothic" panose="020B0502020202020204" pitchFamily="34" charset="0"/>
              </a:rPr>
              <a:t>How is Deep Learning Different from Machine Learning</a:t>
            </a:r>
          </a:p>
        </p:txBody>
      </p:sp>
      <p:sp>
        <p:nvSpPr>
          <p:cNvPr id="73" name="Title 1">
            <a:extLst>
              <a:ext uri="{FF2B5EF4-FFF2-40B4-BE49-F238E27FC236}">
                <a16:creationId xmlns:a16="http://schemas.microsoft.com/office/drawing/2014/main" id="{EFA03C9D-0858-734E-9FC7-507D887179B0}"/>
              </a:ext>
            </a:extLst>
          </p:cNvPr>
          <p:cNvSpPr txBox="1">
            <a:spLocks/>
          </p:cNvSpPr>
          <p:nvPr/>
        </p:nvSpPr>
        <p:spPr>
          <a:xfrm>
            <a:off x="204379" y="1109498"/>
            <a:ext cx="4703133" cy="3398463"/>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Automated feature learning</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Requires lots of labeled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Gets better with more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Computationally intensive</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Generic architecture</a:t>
            </a:r>
          </a:p>
        </p:txBody>
      </p:sp>
      <p:pic>
        <p:nvPicPr>
          <p:cNvPr id="10" name="Picture 9">
            <a:extLst>
              <a:ext uri="{FF2B5EF4-FFF2-40B4-BE49-F238E27FC236}">
                <a16:creationId xmlns:a16="http://schemas.microsoft.com/office/drawing/2014/main" id="{4FE8426C-51C2-4A4F-A6FA-D34F79A102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669570" y="1887518"/>
            <a:ext cx="3968278" cy="2620444"/>
          </a:xfrm>
          <a:prstGeom prst="rect">
            <a:avLst/>
          </a:prstGeom>
          <a:solidFill>
            <a:schemeClr val="tx2">
              <a:lumMod val="50000"/>
            </a:schemeClr>
          </a:solidFill>
        </p:spPr>
      </p:pic>
      <p:sp>
        <p:nvSpPr>
          <p:cNvPr id="7" name="TextBox 6">
            <a:extLst>
              <a:ext uri="{FF2B5EF4-FFF2-40B4-BE49-F238E27FC236}">
                <a16:creationId xmlns:a16="http://schemas.microsoft.com/office/drawing/2014/main" id="{0B941FC4-A607-7F44-9FFC-9B007994A221}"/>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Tree>
    <p:extLst>
      <p:ext uri="{BB962C8B-B14F-4D97-AF65-F5344CB8AC3E}">
        <p14:creationId xmlns:p14="http://schemas.microsoft.com/office/powerpoint/2010/main" val="2767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Effect transition="in" filter="fade">
                                      <p:cBhvr>
                                        <p:cTn id="25" dur="500"/>
                                        <p:tgtEl>
                                          <p:spTgt spid="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3">
                                            <p:txEl>
                                              <p:pRg st="4" end="4"/>
                                            </p:txEl>
                                          </p:spTgt>
                                        </p:tgtEl>
                                        <p:attrNameLst>
                                          <p:attrName>style.visibility</p:attrName>
                                        </p:attrNameLst>
                                      </p:cBhvr>
                                      <p:to>
                                        <p:strVal val="visible"/>
                                      </p:to>
                                    </p:set>
                                    <p:animEffect transition="in" filter="fade">
                                      <p:cBhvr>
                                        <p:cTn id="30" dur="50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556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315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201801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nvPr>
        </p:nvGraphicFramePr>
        <p:xfrm>
          <a:off x="152400" y="1123950"/>
          <a:ext cx="8839200" cy="3934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95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transfer learning from a pre-trained model in </a:t>
            </a:r>
            <a:r>
              <a:rPr lang="en-US" sz="2000" dirty="0" err="1"/>
              <a:t>GluonCV</a:t>
            </a:r>
            <a:r>
              <a:rPr lang="en-US" sz="2000" dirty="0"/>
              <a:t> Model Zoo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2503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F30C-C142-1749-BBFA-5EF70966680F}"/>
              </a:ext>
            </a:extLst>
          </p:cNvPr>
          <p:cNvSpPr>
            <a:spLocks noGrp="1"/>
          </p:cNvSpPr>
          <p:nvPr>
            <p:ph type="title"/>
          </p:nvPr>
        </p:nvSpPr>
        <p:spPr/>
        <p:txBody>
          <a:bodyPr>
            <a:normAutofit/>
          </a:bodyPr>
          <a:lstStyle/>
          <a:p>
            <a:r>
              <a:rPr lang="en-US" sz="3600" dirty="0">
                <a:solidFill>
                  <a:schemeClr val="bg2"/>
                </a:solidFill>
              </a:rPr>
              <a:t>CNN Building Blocks - Dropout</a:t>
            </a:r>
            <a:endParaRPr lang="en-US" dirty="0"/>
          </a:p>
        </p:txBody>
      </p:sp>
      <p:sp>
        <p:nvSpPr>
          <p:cNvPr id="3" name="Content Placeholder 2">
            <a:extLst>
              <a:ext uri="{FF2B5EF4-FFF2-40B4-BE49-F238E27FC236}">
                <a16:creationId xmlns:a16="http://schemas.microsoft.com/office/drawing/2014/main" id="{EB4BFC79-69B5-3A43-830D-51BC77205A80}"/>
              </a:ext>
            </a:extLst>
          </p:cNvPr>
          <p:cNvSpPr>
            <a:spLocks noGrp="1"/>
          </p:cNvSpPr>
          <p:nvPr>
            <p:ph idx="1"/>
          </p:nvPr>
        </p:nvSpPr>
        <p:spPr/>
        <p:txBody>
          <a:bodyPr/>
          <a:lstStyle/>
          <a:p>
            <a:endParaRPr lang="en-US" dirty="0"/>
          </a:p>
        </p:txBody>
      </p:sp>
      <p:sp>
        <p:nvSpPr>
          <p:cNvPr id="4" name="Text Placeholder 1">
            <a:extLst>
              <a:ext uri="{FF2B5EF4-FFF2-40B4-BE49-F238E27FC236}">
                <a16:creationId xmlns:a16="http://schemas.microsoft.com/office/drawing/2014/main" id="{C0006734-58FC-5B43-A316-E89D7ACDAE2F}"/>
              </a:ext>
            </a:extLst>
          </p:cNvPr>
          <p:cNvSpPr txBox="1">
            <a:spLocks/>
          </p:cNvSpPr>
          <p:nvPr/>
        </p:nvSpPr>
        <p:spPr>
          <a:xfrm>
            <a:off x="1575221" y="4096781"/>
            <a:ext cx="5805829" cy="421758"/>
          </a:xfrm>
          <a:prstGeom prst="rect">
            <a:avLst/>
          </a:prstGeom>
        </p:spPr>
        <p:txBody>
          <a:bodyPr vert="horz" lIns="91440" tIns="45720" rIns="91440" bIns="45720" rtlCol="0" anchor="ctr">
            <a:normAutofit fontScale="85000" lnSpcReduction="2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dirty="0">
              <a:solidFill>
                <a:schemeClr val="bg2"/>
              </a:solidFill>
            </a:endParaRPr>
          </a:p>
        </p:txBody>
      </p:sp>
      <p:pic>
        <p:nvPicPr>
          <p:cNvPr id="5" name="Content Placeholder 4">
            <a:extLst>
              <a:ext uri="{FF2B5EF4-FFF2-40B4-BE49-F238E27FC236}">
                <a16:creationId xmlns:a16="http://schemas.microsoft.com/office/drawing/2014/main" id="{D21DA6A8-DBEC-D947-8932-199195135473}"/>
              </a:ext>
            </a:extLst>
          </p:cNvPr>
          <p:cNvPicPr>
            <a:picLocks noChangeAspect="1"/>
          </p:cNvPicPr>
          <p:nvPr/>
        </p:nvPicPr>
        <p:blipFill>
          <a:blip r:embed="rId2"/>
          <a:stretch>
            <a:fillRect/>
          </a:stretch>
        </p:blipFill>
        <p:spPr>
          <a:xfrm>
            <a:off x="1711489" y="1268018"/>
            <a:ext cx="5721022" cy="3333117"/>
          </a:xfrm>
          <a:prstGeom prst="rect">
            <a:avLst/>
          </a:prstGeom>
        </p:spPr>
      </p:pic>
    </p:spTree>
    <p:extLst>
      <p:ext uri="{BB962C8B-B14F-4D97-AF65-F5344CB8AC3E}">
        <p14:creationId xmlns:p14="http://schemas.microsoft.com/office/powerpoint/2010/main" val="4111413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26475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32325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3"/>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127826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40526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0D52C5-F626-1C42-A317-C33B380C2331}"/>
              </a:ext>
            </a:extLst>
          </p:cNvPr>
          <p:cNvSpPr txBox="1">
            <a:spLocks/>
          </p:cNvSpPr>
          <p:nvPr/>
        </p:nvSpPr>
        <p:spPr>
          <a:xfrm>
            <a:off x="338750" y="579500"/>
            <a:ext cx="8508302" cy="926854"/>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defTabSz="456976"/>
            <a:r>
              <a:rPr lang="en-US" sz="3500" b="1" dirty="0">
                <a:solidFill>
                  <a:schemeClr val="tx1"/>
                </a:solidFill>
                <a:latin typeface="Century Gothic" panose="020B0502020202020204" pitchFamily="34" charset="0"/>
              </a:rPr>
              <a:t>It has a growing impact on our lives</a:t>
            </a:r>
          </a:p>
        </p:txBody>
      </p:sp>
      <p:grpSp>
        <p:nvGrpSpPr>
          <p:cNvPr id="6" name="Group 5">
            <a:extLst>
              <a:ext uri="{FF2B5EF4-FFF2-40B4-BE49-F238E27FC236}">
                <a16:creationId xmlns:a16="http://schemas.microsoft.com/office/drawing/2014/main" id="{B3541285-9677-004B-8E4B-5D3DBEB29C63}"/>
              </a:ext>
            </a:extLst>
          </p:cNvPr>
          <p:cNvGrpSpPr/>
          <p:nvPr/>
        </p:nvGrpSpPr>
        <p:grpSpPr>
          <a:xfrm>
            <a:off x="265574" y="1727821"/>
            <a:ext cx="1996363" cy="2547984"/>
            <a:chOff x="10800" y="1813994"/>
            <a:chExt cx="2231277" cy="3326130"/>
          </a:xfrm>
        </p:grpSpPr>
        <p:pic>
          <p:nvPicPr>
            <p:cNvPr id="7" name="Picture 6">
              <a:extLst>
                <a:ext uri="{FF2B5EF4-FFF2-40B4-BE49-F238E27FC236}">
                  <a16:creationId xmlns:a16="http://schemas.microsoft.com/office/drawing/2014/main" id="{ED17A92C-A323-114D-926E-916399405056}"/>
                </a:ext>
              </a:extLst>
            </p:cNvPr>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8" name="Rectangle 7">
              <a:extLst>
                <a:ext uri="{FF2B5EF4-FFF2-40B4-BE49-F238E27FC236}">
                  <a16:creationId xmlns:a16="http://schemas.microsoft.com/office/drawing/2014/main" id="{DC9D8EF3-8890-2B45-A134-B973A13D328D}"/>
                </a:ext>
              </a:extLst>
            </p:cNvPr>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D631F002-CBB8-AD4C-BA8F-F1E4214F8D24}"/>
                </a:ext>
              </a:extLst>
            </p:cNvPr>
            <p:cNvSpPr txBox="1"/>
            <p:nvPr/>
          </p:nvSpPr>
          <p:spPr>
            <a:xfrm>
              <a:off x="108155" y="2671778"/>
              <a:ext cx="2069704"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Personalization</a:t>
              </a:r>
            </a:p>
          </p:txBody>
        </p:sp>
      </p:grpSp>
      <p:grpSp>
        <p:nvGrpSpPr>
          <p:cNvPr id="10" name="Group 9">
            <a:extLst>
              <a:ext uri="{FF2B5EF4-FFF2-40B4-BE49-F238E27FC236}">
                <a16:creationId xmlns:a16="http://schemas.microsoft.com/office/drawing/2014/main" id="{9E31E98F-B16B-364F-84F6-9C1D135CD101}"/>
              </a:ext>
            </a:extLst>
          </p:cNvPr>
          <p:cNvGrpSpPr/>
          <p:nvPr/>
        </p:nvGrpSpPr>
        <p:grpSpPr>
          <a:xfrm>
            <a:off x="2172011" y="1727821"/>
            <a:ext cx="2031854" cy="2549204"/>
            <a:chOff x="2304133" y="1813995"/>
            <a:chExt cx="2237153" cy="3327776"/>
          </a:xfrm>
        </p:grpSpPr>
        <p:pic>
          <p:nvPicPr>
            <p:cNvPr id="11" name="Picture 10">
              <a:extLst>
                <a:ext uri="{FF2B5EF4-FFF2-40B4-BE49-F238E27FC236}">
                  <a16:creationId xmlns:a16="http://schemas.microsoft.com/office/drawing/2014/main" id="{A6D67234-801A-5742-B865-2CD3B02B7A55}"/>
                </a:ext>
              </a:extLst>
            </p:cNvPr>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2" name="Rectangle 11">
              <a:extLst>
                <a:ext uri="{FF2B5EF4-FFF2-40B4-BE49-F238E27FC236}">
                  <a16:creationId xmlns:a16="http://schemas.microsoft.com/office/drawing/2014/main" id="{48FDFF2E-59E3-1A4B-86DE-611521CEE529}"/>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3" name="TextBox 12">
              <a:extLst>
                <a:ext uri="{FF2B5EF4-FFF2-40B4-BE49-F238E27FC236}">
                  <a16:creationId xmlns:a16="http://schemas.microsoft.com/office/drawing/2014/main" id="{A4B271E9-769C-3C45-92BB-477C398BE6D3}"/>
                </a:ext>
              </a:extLst>
            </p:cNvPr>
            <p:cNvSpPr txBox="1"/>
            <p:nvPr/>
          </p:nvSpPr>
          <p:spPr>
            <a:xfrm>
              <a:off x="2793836" y="2671775"/>
              <a:ext cx="1339648" cy="481965"/>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Robotics</a:t>
              </a:r>
            </a:p>
          </p:txBody>
        </p:sp>
      </p:grpSp>
      <p:grpSp>
        <p:nvGrpSpPr>
          <p:cNvPr id="14" name="Group 13">
            <a:extLst>
              <a:ext uri="{FF2B5EF4-FFF2-40B4-BE49-F238E27FC236}">
                <a16:creationId xmlns:a16="http://schemas.microsoft.com/office/drawing/2014/main" id="{DE9B4FA6-9FE5-D340-B98D-E5167201DF9C}"/>
              </a:ext>
            </a:extLst>
          </p:cNvPr>
          <p:cNvGrpSpPr/>
          <p:nvPr/>
        </p:nvGrpSpPr>
        <p:grpSpPr>
          <a:xfrm>
            <a:off x="4259180" y="1727821"/>
            <a:ext cx="2162059" cy="2547984"/>
            <a:chOff x="4603410" y="1813994"/>
            <a:chExt cx="2226832" cy="3326130"/>
          </a:xfrm>
        </p:grpSpPr>
        <p:pic>
          <p:nvPicPr>
            <p:cNvPr id="15" name="Picture 14" descr="Image result for amazon echo">
              <a:extLst>
                <a:ext uri="{FF2B5EF4-FFF2-40B4-BE49-F238E27FC236}">
                  <a16:creationId xmlns:a16="http://schemas.microsoft.com/office/drawing/2014/main" id="{DDBD7E73-9BFA-D14C-A114-81BEF561F5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ACBDD7-B595-704E-B0D7-D556D5275D2F}"/>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7" name="TextBox 16">
              <a:extLst>
                <a:ext uri="{FF2B5EF4-FFF2-40B4-BE49-F238E27FC236}">
                  <a16:creationId xmlns:a16="http://schemas.microsoft.com/office/drawing/2014/main" id="{FD18481A-8F76-7C40-9AA1-CA8433AE31C2}"/>
                </a:ext>
              </a:extLst>
            </p:cNvPr>
            <p:cNvSpPr txBox="1"/>
            <p:nvPr/>
          </p:nvSpPr>
          <p:spPr>
            <a:xfrm>
              <a:off x="5015709" y="2669749"/>
              <a:ext cx="1339648"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Voice</a:t>
              </a:r>
            </a:p>
          </p:txBody>
        </p:sp>
      </p:grpSp>
      <p:grpSp>
        <p:nvGrpSpPr>
          <p:cNvPr id="18" name="Group 17">
            <a:extLst>
              <a:ext uri="{FF2B5EF4-FFF2-40B4-BE49-F238E27FC236}">
                <a16:creationId xmlns:a16="http://schemas.microsoft.com/office/drawing/2014/main" id="{AD76A5D4-CE92-9C42-9EA0-4ED2D54093A7}"/>
              </a:ext>
            </a:extLst>
          </p:cNvPr>
          <p:cNvGrpSpPr/>
          <p:nvPr/>
        </p:nvGrpSpPr>
        <p:grpSpPr>
          <a:xfrm>
            <a:off x="6488948" y="1727821"/>
            <a:ext cx="2233947" cy="2544581"/>
            <a:chOff x="6887605" y="1813995"/>
            <a:chExt cx="2235691" cy="3321530"/>
          </a:xfrm>
        </p:grpSpPr>
        <p:pic>
          <p:nvPicPr>
            <p:cNvPr id="19" name="Picture 2" descr="Image result for prime air">
              <a:extLst>
                <a:ext uri="{FF2B5EF4-FFF2-40B4-BE49-F238E27FC236}">
                  <a16:creationId xmlns:a16="http://schemas.microsoft.com/office/drawing/2014/main" id="{E15C4E54-D36B-4443-AAB5-A5878E449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D13D402-E1A5-C849-83C5-97A907F2EA6D}"/>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21" name="TextBox 20">
              <a:extLst>
                <a:ext uri="{FF2B5EF4-FFF2-40B4-BE49-F238E27FC236}">
                  <a16:creationId xmlns:a16="http://schemas.microsoft.com/office/drawing/2014/main" id="{20A053C7-330F-104E-A404-1FE569149EAC}"/>
                </a:ext>
              </a:extLst>
            </p:cNvPr>
            <p:cNvSpPr txBox="1"/>
            <p:nvPr/>
          </p:nvSpPr>
          <p:spPr>
            <a:xfrm>
              <a:off x="6887605" y="2542634"/>
              <a:ext cx="2201613" cy="763327"/>
            </a:xfrm>
            <a:prstGeom prst="rect">
              <a:avLst/>
            </a:prstGeom>
            <a:noFill/>
          </p:spPr>
          <p:txBody>
            <a:bodyPr wrap="square" rtlCol="0" anchor="ctr">
              <a:spAutoFit/>
            </a:bodyPr>
            <a:lstStyle/>
            <a:p>
              <a:pPr algn="ctr" defTabSz="456976">
                <a:defRPr/>
              </a:pPr>
              <a:r>
                <a:rPr lang="en-US" sz="1600" dirty="0">
                  <a:solidFill>
                    <a:schemeClr val="tx2"/>
                  </a:solidFill>
                  <a:latin typeface="Century Gothic" panose="020B0502020202020204" pitchFamily="34" charset="0"/>
                </a:rPr>
                <a:t>Autonomous</a:t>
              </a:r>
              <a:br>
                <a:rPr lang="en-US" sz="1600" dirty="0">
                  <a:solidFill>
                    <a:schemeClr val="tx2"/>
                  </a:solidFill>
                  <a:latin typeface="Century Gothic" panose="020B0502020202020204" pitchFamily="34" charset="0"/>
                </a:rPr>
              </a:br>
              <a:r>
                <a:rPr lang="en-US" sz="1600" dirty="0">
                  <a:solidFill>
                    <a:schemeClr val="tx2"/>
                  </a:solidFill>
                  <a:latin typeface="Century Gothic" panose="020B0502020202020204" pitchFamily="34" charset="0"/>
                </a:rPr>
                <a:t>Vehicles</a:t>
              </a:r>
            </a:p>
          </p:txBody>
        </p:sp>
      </p:grpSp>
      <p:sp>
        <p:nvSpPr>
          <p:cNvPr id="22" name="Title 1">
            <a:extLst>
              <a:ext uri="{FF2B5EF4-FFF2-40B4-BE49-F238E27FC236}">
                <a16:creationId xmlns:a16="http://schemas.microsoft.com/office/drawing/2014/main" id="{843D7980-AA20-424F-84E2-5B5C81C0ABB2}"/>
              </a:ext>
            </a:extLst>
          </p:cNvPr>
          <p:cNvSpPr txBox="1">
            <a:spLocks/>
          </p:cNvSpPr>
          <p:nvPr/>
        </p:nvSpPr>
        <p:spPr>
          <a:xfrm>
            <a:off x="338750" y="116074"/>
            <a:ext cx="8508302" cy="92685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pPr algn="ctr"/>
            <a:r>
              <a:rPr lang="en-US" sz="3000" b="1" dirty="0">
                <a:solidFill>
                  <a:schemeClr val="tx1"/>
                </a:solidFill>
                <a:latin typeface="Century Gothic" panose="020B0502020202020204" pitchFamily="34" charset="0"/>
              </a:rPr>
              <a:t>Deep Learning is a Big Deal</a:t>
            </a:r>
          </a:p>
        </p:txBody>
      </p:sp>
      <p:sp>
        <p:nvSpPr>
          <p:cNvPr id="23" name="TextBox 22">
            <a:extLst>
              <a:ext uri="{FF2B5EF4-FFF2-40B4-BE49-F238E27FC236}">
                <a16:creationId xmlns:a16="http://schemas.microsoft.com/office/drawing/2014/main" id="{859E3A5F-1A74-0F4B-95A2-E8AD39FCC8EE}"/>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b="1" dirty="0" err="1"/>
              <a:t>Hagay</a:t>
            </a:r>
            <a:r>
              <a:rPr lang="en-US" sz="1051" b="1" dirty="0"/>
              <a:t> </a:t>
            </a:r>
            <a:r>
              <a:rPr lang="en-US" sz="1051" b="1" dirty="0" err="1"/>
              <a:t>Lupesko</a:t>
            </a:r>
            <a:endParaRPr lang="en-US" sz="1051" dirty="0"/>
          </a:p>
        </p:txBody>
      </p:sp>
    </p:spTree>
    <p:extLst>
      <p:ext uri="{BB962C8B-B14F-4D97-AF65-F5344CB8AC3E}">
        <p14:creationId xmlns:p14="http://schemas.microsoft.com/office/powerpoint/2010/main" val="238972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12136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00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22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3051667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0|23.7|3.2"/>
</p:tagLst>
</file>

<file path=ppt/tags/tag2.xml><?xml version="1.0" encoding="utf-8"?>
<p:tagLst xmlns:a="http://schemas.openxmlformats.org/drawingml/2006/main" xmlns:r="http://schemas.openxmlformats.org/officeDocument/2006/relationships" xmlns:p="http://schemas.openxmlformats.org/presentationml/2006/main">
  <p:tag name="TIMING" val="|6.7|43.6"/>
</p:tagLst>
</file>

<file path=ppt/tags/tag3.xml><?xml version="1.0" encoding="utf-8"?>
<p:tagLst xmlns:a="http://schemas.openxmlformats.org/drawingml/2006/main" xmlns:r="http://schemas.openxmlformats.org/officeDocument/2006/relationships" xmlns:p="http://schemas.openxmlformats.org/presentationml/2006/main">
  <p:tag name="TIMING" val="|0.8|0.3|0.2|0.4"/>
</p:tagLst>
</file>

<file path=ppt/tags/tag4.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15.2|5.7|14.9|5"/>
</p:tagLst>
</file>

<file path=ppt/tags/tag6.xml><?xml version="1.0" encoding="utf-8"?>
<p:tagLst xmlns:a="http://schemas.openxmlformats.org/drawingml/2006/main" xmlns:r="http://schemas.openxmlformats.org/officeDocument/2006/relationships" xmlns:p="http://schemas.openxmlformats.org/presentationml/2006/main">
  <p:tag name="TIMING" val="|3.9|23.4|6.9|11.7"/>
</p:tagLst>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30301</TotalTime>
  <Words>5361</Words>
  <Application>Microsoft Macintosh PowerPoint</Application>
  <PresentationFormat>On-screen Show (16:9)</PresentationFormat>
  <Paragraphs>567</Paragraphs>
  <Slides>49</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Amazon Ember</vt:lpstr>
      <vt:lpstr>Amazon Ember Regular</vt:lpstr>
      <vt:lpstr>Arial</vt:lpstr>
      <vt:lpstr>Avenir Medium</vt:lpstr>
      <vt:lpstr>Calibri</vt:lpstr>
      <vt:lpstr>Cambria Math</vt:lpstr>
      <vt:lpstr>Century Gothic</vt:lpstr>
      <vt:lpstr>Mangal</vt:lpstr>
      <vt:lpstr>Source Code Pro</vt:lpstr>
      <vt:lpstr>Wingdings</vt:lpstr>
      <vt:lpstr>Office Theme</vt:lpstr>
      <vt:lpstr>PowerPoint Presentation</vt:lpstr>
      <vt:lpstr>Outline</vt:lpstr>
      <vt:lpstr>Deep Learning</vt:lpstr>
      <vt:lpstr>How is Deep Learning Different from Machine Learning</vt:lpstr>
      <vt:lpstr>PowerPoint Presentation</vt:lpstr>
      <vt:lpstr>Types of Learning</vt:lpstr>
      <vt:lpstr>Steps in Training</vt:lpstr>
      <vt:lpstr>Optimization</vt:lpstr>
      <vt:lpstr>Stochastic Gradient descent</vt:lpstr>
      <vt:lpstr>Overfitting/Underfitting</vt:lpstr>
      <vt:lpstr>Dropout</vt:lpstr>
      <vt:lpstr>Perceptron</vt:lpstr>
      <vt:lpstr>Multi-layer perceptron</vt:lpstr>
      <vt:lpstr>Why not MLP?</vt:lpstr>
      <vt:lpstr>Basic CNN architecture</vt:lpstr>
      <vt:lpstr>CNN Building Blocks - Kernel</vt:lpstr>
      <vt:lpstr>CNN Building Blocks  - Convolution</vt:lpstr>
      <vt:lpstr>CNN Building Blocks - Pooling</vt:lpstr>
      <vt:lpstr>PowerPoint Presentation</vt:lpstr>
      <vt:lpstr>Multi-language Support</vt:lpstr>
      <vt:lpstr>Apache MXNet Ecosystem</vt:lpstr>
      <vt:lpstr>PowerPoint Presentation</vt:lpstr>
      <vt:lpstr>Amazon SageMaker</vt:lpstr>
      <vt:lpstr>Amazon SageMaker Workflow</vt:lpstr>
      <vt:lpstr>Lab</vt:lpstr>
      <vt:lpstr>PowerPoint Presentation</vt:lpstr>
      <vt:lpstr>The Undifferentiated Heavy Lifting of  Model Serving</vt:lpstr>
      <vt:lpstr>PowerPoint Presentation</vt:lpstr>
      <vt:lpstr>PowerPoint Presentation</vt:lpstr>
      <vt:lpstr>PowerPoint Presentation</vt:lpstr>
      <vt:lpstr>Demo</vt:lpstr>
      <vt:lpstr>Summary</vt:lpstr>
      <vt:lpstr>PowerPoint Presentation</vt:lpstr>
      <vt:lpstr>Apache MXNet Social</vt:lpstr>
      <vt:lpstr>Resources/References</vt:lpstr>
      <vt:lpstr>Thank You kannanva@amazon.com wamy@amazon.com </vt:lpstr>
      <vt:lpstr>Transfer learning</vt:lpstr>
      <vt:lpstr>DL ⊆ ML ⊆ AI </vt:lpstr>
      <vt:lpstr>Lab 1 – DL Basics</vt:lpstr>
      <vt:lpstr>Facial Emotion Recognition</vt:lpstr>
      <vt:lpstr>Problem Statement</vt:lpstr>
      <vt:lpstr>Stage 1 - Problem Formulation</vt:lpstr>
      <vt:lpstr>Stage 2 – Do I need to build my model?</vt:lpstr>
      <vt:lpstr>SOTA – FER+</vt:lpstr>
      <vt:lpstr>CNN Building Blocks - Dropout</vt:lpstr>
      <vt:lpstr>MXNet Gluon – Imperative &amp; Fast</vt:lpstr>
      <vt:lpstr>GluonCV: a Deep Learning Toolkit for Computer Vision https://gluon-cv.mxnet.io</vt:lpstr>
      <vt:lpstr>GluonCV: pre-trained models, help to choose</vt:lpstr>
      <vt:lpstr>GluonCV: example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1563</cp:revision>
  <cp:lastPrinted>2018-09-20T19:23:50Z</cp:lastPrinted>
  <dcterms:created xsi:type="dcterms:W3CDTF">2018-05-30T21:21:51Z</dcterms:created>
  <dcterms:modified xsi:type="dcterms:W3CDTF">2019-01-24T18:39:38Z</dcterms:modified>
</cp:coreProperties>
</file>